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97"/>
  </p:notesMasterIdLst>
  <p:sldIdLst>
    <p:sldId id="310" r:id="rId5"/>
    <p:sldId id="333" r:id="rId6"/>
    <p:sldId id="371" r:id="rId7"/>
    <p:sldId id="435" r:id="rId8"/>
    <p:sldId id="325" r:id="rId9"/>
    <p:sldId id="330" r:id="rId10"/>
    <p:sldId id="331" r:id="rId11"/>
    <p:sldId id="370" r:id="rId12"/>
    <p:sldId id="334" r:id="rId13"/>
    <p:sldId id="335" r:id="rId14"/>
    <p:sldId id="375" r:id="rId15"/>
    <p:sldId id="373" r:id="rId16"/>
    <p:sldId id="378" r:id="rId17"/>
    <p:sldId id="376" r:id="rId18"/>
    <p:sldId id="360" r:id="rId19"/>
    <p:sldId id="383" r:id="rId20"/>
    <p:sldId id="338" r:id="rId21"/>
    <p:sldId id="380" r:id="rId22"/>
    <p:sldId id="367" r:id="rId23"/>
    <p:sldId id="381" r:id="rId24"/>
    <p:sldId id="362" r:id="rId25"/>
    <p:sldId id="363" r:id="rId26"/>
    <p:sldId id="384" r:id="rId27"/>
    <p:sldId id="361" r:id="rId28"/>
    <p:sldId id="434" r:id="rId29"/>
    <p:sldId id="391" r:id="rId30"/>
    <p:sldId id="341" r:id="rId31"/>
    <p:sldId id="369" r:id="rId32"/>
    <p:sldId id="390" r:id="rId33"/>
    <p:sldId id="348" r:id="rId34"/>
    <p:sldId id="392" r:id="rId35"/>
    <p:sldId id="345" r:id="rId36"/>
    <p:sldId id="344" r:id="rId37"/>
    <p:sldId id="394" r:id="rId38"/>
    <p:sldId id="347" r:id="rId39"/>
    <p:sldId id="402" r:id="rId40"/>
    <p:sldId id="396" r:id="rId41"/>
    <p:sldId id="436" r:id="rId42"/>
    <p:sldId id="353" r:id="rId43"/>
    <p:sldId id="429" r:id="rId44"/>
    <p:sldId id="428" r:id="rId45"/>
    <p:sldId id="403" r:id="rId46"/>
    <p:sldId id="404" r:id="rId47"/>
    <p:sldId id="407" r:id="rId48"/>
    <p:sldId id="405" r:id="rId49"/>
    <p:sldId id="406" r:id="rId50"/>
    <p:sldId id="408" r:id="rId51"/>
    <p:sldId id="409" r:id="rId52"/>
    <p:sldId id="410" r:id="rId53"/>
    <p:sldId id="411" r:id="rId54"/>
    <p:sldId id="437" r:id="rId55"/>
    <p:sldId id="439" r:id="rId56"/>
    <p:sldId id="438" r:id="rId57"/>
    <p:sldId id="440" r:id="rId58"/>
    <p:sldId id="441" r:id="rId59"/>
    <p:sldId id="444" r:id="rId60"/>
    <p:sldId id="443" r:id="rId61"/>
    <p:sldId id="442" r:id="rId62"/>
    <p:sldId id="445" r:id="rId63"/>
    <p:sldId id="328" r:id="rId64"/>
    <p:sldId id="397" r:id="rId65"/>
    <p:sldId id="354" r:id="rId66"/>
    <p:sldId id="355" r:id="rId67"/>
    <p:sldId id="399" r:id="rId68"/>
    <p:sldId id="358" r:id="rId69"/>
    <p:sldId id="446" r:id="rId70"/>
    <p:sldId id="447" r:id="rId71"/>
    <p:sldId id="448" r:id="rId72"/>
    <p:sldId id="449" r:id="rId73"/>
    <p:sldId id="453" r:id="rId74"/>
    <p:sldId id="450" r:id="rId75"/>
    <p:sldId id="451" r:id="rId76"/>
    <p:sldId id="452" r:id="rId77"/>
    <p:sldId id="423" r:id="rId78"/>
    <p:sldId id="455" r:id="rId79"/>
    <p:sldId id="456" r:id="rId80"/>
    <p:sldId id="457" r:id="rId81"/>
    <p:sldId id="458" r:id="rId82"/>
    <p:sldId id="459" r:id="rId83"/>
    <p:sldId id="460" r:id="rId84"/>
    <p:sldId id="454" r:id="rId85"/>
    <p:sldId id="424" r:id="rId86"/>
    <p:sldId id="427" r:id="rId87"/>
    <p:sldId id="430" r:id="rId88"/>
    <p:sldId id="431" r:id="rId89"/>
    <p:sldId id="415" r:id="rId90"/>
    <p:sldId id="416" r:id="rId91"/>
    <p:sldId id="417" r:id="rId92"/>
    <p:sldId id="418" r:id="rId93"/>
    <p:sldId id="412" r:id="rId94"/>
    <p:sldId id="461" r:id="rId95"/>
    <p:sldId id="401" r:id="rId9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- &amp; Zwischencharts" id="{1C357AC4-0B12-40D8-993A-0CE067C5CAC6}">
          <p14:sldIdLst>
            <p14:sldId id="310"/>
          </p14:sldIdLst>
        </p14:section>
        <p14:section name="Zitate &amp; Statements" id="{A9210FC4-A8BB-4FD1-8084-5C5417CC27DD}">
          <p14:sldIdLst/>
        </p14:section>
        <p14:section name="Agenda" id="{418511D2-4E05-47B7-9124-F9B8D399B216}">
          <p14:sldIdLst>
            <p14:sldId id="333"/>
            <p14:sldId id="371"/>
            <p14:sldId id="435"/>
            <p14:sldId id="325"/>
            <p14:sldId id="330"/>
            <p14:sldId id="331"/>
            <p14:sldId id="370"/>
            <p14:sldId id="334"/>
            <p14:sldId id="335"/>
            <p14:sldId id="375"/>
            <p14:sldId id="373"/>
            <p14:sldId id="378"/>
            <p14:sldId id="376"/>
            <p14:sldId id="360"/>
            <p14:sldId id="383"/>
            <p14:sldId id="338"/>
            <p14:sldId id="380"/>
            <p14:sldId id="367"/>
            <p14:sldId id="381"/>
            <p14:sldId id="362"/>
            <p14:sldId id="363"/>
            <p14:sldId id="384"/>
            <p14:sldId id="361"/>
            <p14:sldId id="434"/>
            <p14:sldId id="391"/>
            <p14:sldId id="341"/>
            <p14:sldId id="369"/>
            <p14:sldId id="390"/>
            <p14:sldId id="348"/>
            <p14:sldId id="392"/>
            <p14:sldId id="345"/>
            <p14:sldId id="344"/>
            <p14:sldId id="394"/>
            <p14:sldId id="347"/>
            <p14:sldId id="402"/>
            <p14:sldId id="396"/>
            <p14:sldId id="436"/>
            <p14:sldId id="353"/>
            <p14:sldId id="429"/>
            <p14:sldId id="428"/>
            <p14:sldId id="403"/>
            <p14:sldId id="404"/>
            <p14:sldId id="407"/>
            <p14:sldId id="405"/>
            <p14:sldId id="406"/>
            <p14:sldId id="408"/>
            <p14:sldId id="409"/>
            <p14:sldId id="410"/>
            <p14:sldId id="411"/>
            <p14:sldId id="437"/>
            <p14:sldId id="439"/>
            <p14:sldId id="438"/>
            <p14:sldId id="440"/>
            <p14:sldId id="441"/>
            <p14:sldId id="444"/>
            <p14:sldId id="443"/>
            <p14:sldId id="442"/>
            <p14:sldId id="445"/>
            <p14:sldId id="328"/>
            <p14:sldId id="397"/>
            <p14:sldId id="354"/>
            <p14:sldId id="355"/>
            <p14:sldId id="399"/>
            <p14:sldId id="358"/>
            <p14:sldId id="446"/>
            <p14:sldId id="447"/>
            <p14:sldId id="448"/>
            <p14:sldId id="449"/>
            <p14:sldId id="453"/>
            <p14:sldId id="450"/>
            <p14:sldId id="451"/>
            <p14:sldId id="452"/>
            <p14:sldId id="423"/>
            <p14:sldId id="455"/>
            <p14:sldId id="456"/>
            <p14:sldId id="457"/>
            <p14:sldId id="458"/>
            <p14:sldId id="459"/>
            <p14:sldId id="460"/>
            <p14:sldId id="454"/>
            <p14:sldId id="424"/>
            <p14:sldId id="427"/>
            <p14:sldId id="430"/>
            <p14:sldId id="431"/>
            <p14:sldId id="415"/>
            <p14:sldId id="416"/>
            <p14:sldId id="417"/>
            <p14:sldId id="418"/>
            <p14:sldId id="412"/>
            <p14:sldId id="461"/>
            <p14:sldId id="401"/>
          </p14:sldIdLst>
        </p14:section>
        <p14:section name="Text &amp; Aufzählungen" id="{860712FA-9AFE-46EE-943D-E27D59D144E5}">
          <p14:sldIdLst/>
        </p14:section>
        <p14:section name="Bilder &amp; sonstige Inhalte" id="{DDB7551D-0724-4F3D-BE91-7532830969F5}">
          <p14:sldIdLst/>
        </p14:section>
        <p14:section name="Diagramme" id="{4EEF2230-74F9-4A54-A5C1-8B2B0F0E0F9B}">
          <p14:sldIdLst/>
        </p14:section>
        <p14:section name="Kontaktansichten" id="{6618C198-D5ED-46E8-B341-9E3DA667DB6D}">
          <p14:sldIdLst/>
        </p14:section>
        <p14:section name="Farbpalette" id="{8FAF52E0-C0E3-4AF9-A1F3-042FD66CB7D6}">
          <p14:sldIdLst/>
        </p14:section>
        <p14:section name="Schriftgrößen" id="{45663C41-1493-4F0E-B5F0-3C1908EAAF0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45">
          <p15:clr>
            <a:srgbClr val="A4A3A4"/>
          </p15:clr>
        </p15:guide>
        <p15:guide id="3" orient="horz" pos="3748" userDrawn="1">
          <p15:clr>
            <a:srgbClr val="A4A3A4"/>
          </p15:clr>
        </p15:guide>
        <p15:guide id="4" orient="horz" pos="969" userDrawn="1">
          <p15:clr>
            <a:srgbClr val="A4A3A4"/>
          </p15:clr>
        </p15:guide>
        <p15:guide id="5" pos="2880">
          <p15:clr>
            <a:srgbClr val="A4A3A4"/>
          </p15:clr>
        </p15:guide>
        <p15:guide id="7" pos="5460" userDrawn="1">
          <p15:clr>
            <a:srgbClr val="A4A3A4"/>
          </p15:clr>
        </p15:guide>
        <p15:guide id="8" pos="215" userDrawn="1">
          <p15:clr>
            <a:srgbClr val="A4A3A4"/>
          </p15:clr>
        </p15:guide>
        <p15:guide id="9" pos="5545" userDrawn="1">
          <p15:clr>
            <a:srgbClr val="A4A3A4"/>
          </p15:clr>
        </p15:guide>
        <p15:guide id="10" pos="2710">
          <p15:clr>
            <a:srgbClr val="A4A3A4"/>
          </p15:clr>
        </p15:guide>
        <p15:guide id="11" pos="3050">
          <p15:clr>
            <a:srgbClr val="A4A3A4"/>
          </p15:clr>
        </p15:guide>
        <p15:guide id="12" pos="3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9791"/>
    <a:srgbClr val="64B6A7"/>
    <a:srgbClr val="D5AE15"/>
    <a:srgbClr val="F6A201"/>
    <a:srgbClr val="F08B91"/>
    <a:srgbClr val="E25F17"/>
    <a:srgbClr val="9F9088"/>
    <a:srgbClr val="84C07A"/>
    <a:srgbClr val="B6C81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9"/>
    <p:restoredTop sz="94836"/>
  </p:normalViewPr>
  <p:slideViewPr>
    <p:cSldViewPr snapToGrid="0">
      <p:cViewPr varScale="1">
        <p:scale>
          <a:sx n="137" d="100"/>
          <a:sy n="137" d="100"/>
        </p:scale>
        <p:origin x="632" y="184"/>
      </p:cViewPr>
      <p:guideLst>
        <p:guide orient="horz" pos="2160"/>
        <p:guide orient="horz" pos="345"/>
        <p:guide orient="horz" pos="3748"/>
        <p:guide orient="horz" pos="969"/>
        <p:guide pos="2880"/>
        <p:guide pos="5460"/>
        <p:guide pos="215"/>
        <p:guide pos="5545"/>
        <p:guide pos="2710"/>
        <p:guide pos="3050"/>
        <p:guide pos="3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92E49-2BC3-49D7-B3C6-E95A3E8ACF0F}" type="datetimeFigureOut">
              <a:rPr lang="de-DE" smtClean="0"/>
              <a:pPr/>
              <a:t>12.10.19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A8C21-D798-41B6-BBF3-298960A7DE6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93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987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527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* Aufgabe: </a:t>
            </a:r>
            <a:r>
              <a:rPr lang="en-US" err="1">
                <a:cs typeface="Calibri"/>
              </a:rPr>
              <a:t>Temperatur</a:t>
            </a:r>
            <a:r>
              <a:rPr lang="en-US">
                <a:cs typeface="Calibri"/>
              </a:rPr>
              <a:t> + "C"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41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491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69875" indent="-269875">
              <a:spcBef>
                <a:spcPct val="20000"/>
              </a:spcBef>
            </a:pPr>
            <a:r>
              <a:rPr lang="de-DE">
                <a:ea typeface="+mn-lt"/>
                <a:cs typeface="+mn-lt"/>
              </a:rPr>
              <a:t>Erklärung: </a:t>
            </a:r>
            <a:endParaRPr lang="en-US">
              <a:ea typeface="+mn-lt"/>
              <a:cs typeface="+mn-lt"/>
            </a:endParaRPr>
          </a:p>
          <a:p>
            <a:pPr marL="269875" indent="-269875">
              <a:spcBef>
                <a:spcPct val="20000"/>
              </a:spcBef>
            </a:pPr>
            <a:r>
              <a:rPr lang="de-DE">
                <a:ea typeface="+mn-lt"/>
                <a:cs typeface="+mn-lt"/>
              </a:rPr>
              <a:t>Computer behandeln Zahlen und Wörter unterschiedlich. Denn der Computer weiß nicht, ob es sich um eine Zahl oder einem Wort handelt und muss es daher erklärt bekommen.</a:t>
            </a:r>
            <a:endParaRPr lang="en-US">
              <a:ea typeface="+mn-lt"/>
              <a:cs typeface="+mn-lt"/>
            </a:endParaRPr>
          </a:p>
          <a:p>
            <a:pPr marL="269875" indent="-269875">
              <a:spcBef>
                <a:spcPct val="20000"/>
              </a:spcBef>
            </a:pPr>
            <a:r>
              <a:rPr lang="de-DE">
                <a:ea typeface="+mn-lt"/>
                <a:cs typeface="+mn-lt"/>
              </a:rPr>
              <a:t>Beispiel: 1+1 = 2, kann man ausrechnen, aber was soll bei A+B oder 1+A passieren?</a:t>
            </a:r>
          </a:p>
          <a:p>
            <a:pPr marL="269875" indent="-269875">
              <a:spcBef>
                <a:spcPct val="20000"/>
              </a:spcBef>
            </a:pPr>
            <a:endParaRPr lang="de-DE"/>
          </a:p>
          <a:p>
            <a:pPr marL="269875" indent="-269875">
              <a:spcBef>
                <a:spcPct val="20000"/>
              </a:spcBef>
            </a:pPr>
            <a:r>
              <a:rPr lang="de-DE"/>
              <a:t>Im Simulator: Pink = Nummern (Integer) / Beige = Zeichen (Strings)</a:t>
            </a:r>
            <a:endParaRPr lang="en-US">
              <a:cs typeface="Calibri"/>
            </a:endParaRPr>
          </a:p>
          <a:p>
            <a:pPr>
              <a:lnSpc>
                <a:spcPct val="117999"/>
              </a:lnSpc>
            </a:pP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657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* Aufgabe: </a:t>
            </a:r>
            <a:r>
              <a:rPr lang="en-US" err="1">
                <a:cs typeface="Calibri"/>
              </a:rPr>
              <a:t>Temperatur</a:t>
            </a:r>
            <a:r>
              <a:rPr lang="en-US">
                <a:cs typeface="Calibri"/>
              </a:rPr>
              <a:t> + "C"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354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Schüler am Inspirer-</a:t>
            </a:r>
            <a:r>
              <a:rPr lang="en-US" err="1"/>
              <a:t>Rechner</a:t>
            </a:r>
            <a:r>
              <a:rPr lang="en-US"/>
              <a:t> die </a:t>
            </a:r>
            <a:r>
              <a:rPr lang="en-US" err="1"/>
              <a:t>Lösung</a:t>
            </a:r>
            <a:r>
              <a:rPr lang="en-US"/>
              <a:t> </a:t>
            </a:r>
            <a:r>
              <a:rPr lang="en-US" err="1"/>
              <a:t>eingeben</a:t>
            </a:r>
            <a:r>
              <a:rPr lang="en-US"/>
              <a:t> </a:t>
            </a:r>
            <a:r>
              <a:rPr lang="en-US" err="1"/>
              <a:t>lassen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386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 Aufgabe:</a:t>
            </a:r>
            <a:r>
              <a:rPr lang="de-DE"/>
              <a:t> Der Würfel zeigt Zahlen zwischen 1 und 6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382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Schüler am Inspirer-</a:t>
            </a:r>
            <a:r>
              <a:rPr lang="en-US" err="1"/>
              <a:t>Rechner</a:t>
            </a:r>
            <a:r>
              <a:rPr lang="en-US"/>
              <a:t> die </a:t>
            </a:r>
            <a:r>
              <a:rPr lang="en-US" err="1"/>
              <a:t>Lösung</a:t>
            </a:r>
            <a:r>
              <a:rPr lang="en-US"/>
              <a:t> </a:t>
            </a:r>
            <a:r>
              <a:rPr lang="en-US" err="1"/>
              <a:t>eingeben</a:t>
            </a:r>
            <a:r>
              <a:rPr lang="en-US"/>
              <a:t> </a:t>
            </a:r>
            <a:r>
              <a:rPr lang="en-US" err="1"/>
              <a:t>lassen</a:t>
            </a:r>
          </a:p>
          <a:p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987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Erläutern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warum</a:t>
            </a:r>
            <a:r>
              <a:rPr lang="en-US">
                <a:cs typeface="Calibri"/>
              </a:rPr>
              <a:t> in der Informatik ab 0 </a:t>
            </a:r>
            <a:r>
              <a:rPr lang="en-US" err="1">
                <a:cs typeface="Calibri"/>
              </a:rPr>
              <a:t>gezählt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wird</a:t>
            </a:r>
          </a:p>
          <a:p>
            <a:r>
              <a:rPr lang="en-US">
                <a:cs typeface="Calibri"/>
              </a:rPr>
              <a:t>Dann </a:t>
            </a:r>
            <a:r>
              <a:rPr lang="en-US" err="1">
                <a:cs typeface="Calibri"/>
              </a:rPr>
              <a:t>überleitung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Lösung</a:t>
            </a:r>
            <a:r>
              <a:rPr lang="en-US">
                <a:cs typeface="Calibri"/>
              </a:rPr>
              <a:t> 4*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622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 Aufgabe:</a:t>
            </a:r>
            <a:r>
              <a:rPr lang="de-DE"/>
              <a:t> Der Würfel zeigt Zahlen zwischen 1 und 6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552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Komplette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Übersicht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Eingabeoptionen</a:t>
            </a:r>
            <a:r>
              <a:rPr lang="en-US">
                <a:cs typeface="Calibri"/>
              </a:rPr>
              <a:t> auf </a:t>
            </a:r>
            <a:r>
              <a:rPr lang="en-US" err="1">
                <a:cs typeface="Calibri"/>
              </a:rPr>
              <a:t>dem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micro:bit</a:t>
            </a:r>
            <a:r>
              <a:rPr lang="en-US">
                <a:cs typeface="Calibri"/>
              </a:rPr>
              <a:t> </a:t>
            </a:r>
            <a:r>
              <a:rPr lang="en-US"/>
              <a:t>https://microbit.org/de/guide/features/</a:t>
            </a: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8199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Schüler am Inspirer-</a:t>
            </a:r>
            <a:r>
              <a:rPr lang="en-US" err="1"/>
              <a:t>Rechner</a:t>
            </a:r>
            <a:r>
              <a:rPr lang="en-US"/>
              <a:t> die </a:t>
            </a:r>
            <a:r>
              <a:rPr lang="en-US" err="1"/>
              <a:t>Lösung</a:t>
            </a:r>
            <a:r>
              <a:rPr lang="en-US"/>
              <a:t> </a:t>
            </a:r>
            <a:r>
              <a:rPr lang="en-US" err="1"/>
              <a:t>eingeben</a:t>
            </a:r>
            <a:r>
              <a:rPr lang="en-US"/>
              <a:t> </a:t>
            </a:r>
            <a:r>
              <a:rPr lang="en-US" err="1"/>
              <a:t>lassen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421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668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025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71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429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nachdem</a:t>
            </a:r>
            <a:r>
              <a:rPr lang="en-US">
                <a:cs typeface="Calibri"/>
              </a:rPr>
              <a:t> was x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ändert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sich</a:t>
            </a:r>
            <a:r>
              <a:rPr lang="en-US">
                <a:cs typeface="Calibri"/>
              </a:rPr>
              <a:t> y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X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aber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frei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wählbar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X </a:t>
            </a:r>
            <a:r>
              <a:rPr lang="en-US" err="1">
                <a:cs typeface="Calibri"/>
              </a:rPr>
              <a:t>ist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kann</a:t>
            </a:r>
            <a:r>
              <a:rPr lang="en-US">
                <a:cs typeface="Calibri"/>
              </a:rPr>
              <a:t> "</a:t>
            </a:r>
            <a:r>
              <a:rPr lang="en-US" err="1">
                <a:cs typeface="Calibri"/>
              </a:rPr>
              <a:t>puselmuckel</a:t>
            </a:r>
            <a:r>
              <a:rPr lang="en-US">
                <a:cs typeface="Calibri"/>
              </a:rPr>
              <a:t>" </a:t>
            </a:r>
            <a:r>
              <a:rPr lang="en-US" err="1">
                <a:cs typeface="Calibri"/>
              </a:rPr>
              <a:t>heißen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793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61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29384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888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 Aufgabe:</a:t>
            </a:r>
            <a:r>
              <a:rPr lang="de-DE"/>
              <a:t> Der Würfel zeigt Zahlen zwischen 1 und 6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188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Die </a:t>
            </a:r>
            <a:r>
              <a:rPr lang="en-US" err="1">
                <a:cs typeface="Calibri"/>
              </a:rPr>
              <a:t>Seite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aufrufen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zeigen</a:t>
            </a:r>
            <a:r>
              <a:rPr lang="en-US">
                <a:cs typeface="Calibri"/>
              </a:rPr>
              <a:t> </a:t>
            </a:r>
            <a:r>
              <a:rPr lang="de-DE">
                <a:hlinkClick r:id="rId3"/>
              </a:rPr>
              <a:t>https://makecode.microbit.org/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Generell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Erläuterungen</a:t>
            </a:r>
            <a:r>
              <a:rPr lang="en-US">
                <a:cs typeface="Calibri"/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Computer </a:t>
            </a:r>
            <a:r>
              <a:rPr lang="en-US" err="1">
                <a:cs typeface="Calibri"/>
              </a:rPr>
              <a:t>machen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nur</a:t>
            </a:r>
            <a:r>
              <a:rPr lang="en-US">
                <a:cs typeface="Calibri"/>
              </a:rPr>
              <a:t> das, was man </a:t>
            </a:r>
            <a:r>
              <a:rPr lang="en-US" err="1">
                <a:cs typeface="Calibri"/>
              </a:rPr>
              <a:t>ihnen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sagt</a:t>
            </a:r>
            <a:r>
              <a:rPr lang="en-US">
                <a:cs typeface="Calibri"/>
              </a:rPr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Sie </a:t>
            </a:r>
            <a:r>
              <a:rPr lang="en-US" err="1">
                <a:cs typeface="Calibri"/>
              </a:rPr>
              <a:t>können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Befehle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ausführen</a:t>
            </a:r>
            <a:r>
              <a:rPr lang="en-US">
                <a:cs typeface="Calibri"/>
              </a:rPr>
              <a:t>, an </a:t>
            </a:r>
            <a:r>
              <a:rPr lang="en-US" err="1">
                <a:cs typeface="Calibri"/>
              </a:rPr>
              <a:t>welche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Bedingungen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geknüpft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sind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z.B</a:t>
            </a:r>
            <a:r>
              <a:rPr lang="en-US">
                <a:cs typeface="Calibri"/>
              </a:rPr>
              <a:t>. "</a:t>
            </a:r>
            <a:r>
              <a:rPr lang="en-US" err="1">
                <a:cs typeface="Calibri"/>
              </a:rPr>
              <a:t>Beim</a:t>
            </a:r>
            <a:r>
              <a:rPr lang="en-US">
                <a:cs typeface="Calibri"/>
              </a:rPr>
              <a:t> Start </a:t>
            </a:r>
            <a:r>
              <a:rPr lang="en-US" err="1">
                <a:cs typeface="Calibri"/>
              </a:rPr>
              <a:t>tue</a:t>
            </a:r>
            <a:r>
              <a:rPr lang="en-US">
                <a:cs typeface="Calibri"/>
              </a:rPr>
              <a:t> das und das" </a:t>
            </a:r>
            <a:r>
              <a:rPr lang="en-US" err="1">
                <a:cs typeface="Calibri"/>
              </a:rPr>
              <a:t>oder</a:t>
            </a:r>
            <a:r>
              <a:rPr lang="en-US">
                <a:cs typeface="Calibri"/>
              </a:rPr>
              <a:t> "Mache </a:t>
            </a:r>
            <a:r>
              <a:rPr lang="en-US" err="1">
                <a:cs typeface="Calibri"/>
              </a:rPr>
              <a:t>Dauerhaft</a:t>
            </a:r>
            <a:r>
              <a:rPr lang="en-US">
                <a:cs typeface="Calibri"/>
              </a:rPr>
              <a:t> das und das..."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Die </a:t>
            </a:r>
            <a:r>
              <a:rPr lang="en-US" err="1">
                <a:cs typeface="Calibri"/>
              </a:rPr>
              <a:t>Aktionen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definieren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dann</a:t>
            </a:r>
            <a:r>
              <a:rPr lang="en-US">
                <a:cs typeface="Calibri"/>
              </a:rPr>
              <a:t>, was </a:t>
            </a:r>
            <a:r>
              <a:rPr lang="en-US" err="1">
                <a:cs typeface="Calibri"/>
              </a:rPr>
              <a:t>dann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passieren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soll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Speichern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zeigen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"</a:t>
            </a:r>
            <a:r>
              <a:rPr lang="en-US" err="1">
                <a:cs typeface="Calibri"/>
              </a:rPr>
              <a:t>Neues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Projekt</a:t>
            </a:r>
            <a:r>
              <a:rPr lang="en-US">
                <a:cs typeface="Calibri"/>
              </a:rPr>
              <a:t>" </a:t>
            </a:r>
            <a:r>
              <a:rPr lang="en-US" err="1">
                <a:cs typeface="Calibri"/>
              </a:rPr>
              <a:t>anlegen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zeigen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Anmerken</a:t>
            </a:r>
            <a:r>
              <a:rPr lang="en-US">
                <a:cs typeface="Calibri"/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JEDE Aufgabe </a:t>
            </a:r>
            <a:r>
              <a:rPr lang="en-US" err="1">
                <a:cs typeface="Calibri"/>
              </a:rPr>
              <a:t>soll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abgespeichert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werden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Für</a:t>
            </a:r>
            <a:r>
              <a:rPr lang="en-US">
                <a:cs typeface="Calibri"/>
              </a:rPr>
              <a:t> JEDE Aufgabe </a:t>
            </a:r>
            <a:r>
              <a:rPr lang="en-US" err="1">
                <a:cs typeface="Calibri"/>
              </a:rPr>
              <a:t>soll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neues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Projekt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angelegt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werden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5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 Aufgabe:</a:t>
            </a:r>
            <a:r>
              <a:rPr lang="de-DE"/>
              <a:t> Der Würfel zeigt Zahlen zwischen 1 und 6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6042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240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 Aufgabe:</a:t>
            </a:r>
            <a:r>
              <a:rPr lang="de-DE"/>
              <a:t> Der Würfel zeigt Zahlen zwischen 1 und 6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4549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7531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9773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48242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5987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8703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20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07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Die </a:t>
            </a:r>
            <a:r>
              <a:rPr lang="en-US" err="1">
                <a:cs typeface="Calibri"/>
              </a:rPr>
              <a:t>Seite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aufrufen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zeigen</a:t>
            </a:r>
            <a:r>
              <a:rPr lang="en-US">
                <a:cs typeface="Calibri"/>
              </a:rPr>
              <a:t> </a:t>
            </a:r>
            <a:r>
              <a:rPr lang="de-DE">
                <a:hlinkClick r:id="rId3"/>
              </a:rPr>
              <a:t>https://makecode.microbit.org/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Generell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Erläuterungen</a:t>
            </a:r>
            <a:r>
              <a:rPr lang="en-US">
                <a:cs typeface="Calibri"/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Computer </a:t>
            </a:r>
            <a:r>
              <a:rPr lang="en-US" err="1">
                <a:cs typeface="Calibri"/>
              </a:rPr>
              <a:t>machen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nur</a:t>
            </a:r>
            <a:r>
              <a:rPr lang="en-US">
                <a:cs typeface="Calibri"/>
              </a:rPr>
              <a:t> das, was man </a:t>
            </a:r>
            <a:r>
              <a:rPr lang="en-US" err="1">
                <a:cs typeface="Calibri"/>
              </a:rPr>
              <a:t>ihnen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sagt</a:t>
            </a:r>
            <a:r>
              <a:rPr lang="en-US">
                <a:cs typeface="Calibri"/>
              </a:rPr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Sie </a:t>
            </a:r>
            <a:r>
              <a:rPr lang="en-US" err="1">
                <a:cs typeface="Calibri"/>
              </a:rPr>
              <a:t>können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Befehle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ausführen</a:t>
            </a:r>
            <a:r>
              <a:rPr lang="en-US">
                <a:cs typeface="Calibri"/>
              </a:rPr>
              <a:t>, an </a:t>
            </a:r>
            <a:r>
              <a:rPr lang="en-US" err="1">
                <a:cs typeface="Calibri"/>
              </a:rPr>
              <a:t>welche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Bedingungen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geknüpft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sind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z.B</a:t>
            </a:r>
            <a:r>
              <a:rPr lang="en-US">
                <a:cs typeface="Calibri"/>
              </a:rPr>
              <a:t>. "</a:t>
            </a:r>
            <a:r>
              <a:rPr lang="en-US" err="1">
                <a:cs typeface="Calibri"/>
              </a:rPr>
              <a:t>Beim</a:t>
            </a:r>
            <a:r>
              <a:rPr lang="en-US">
                <a:cs typeface="Calibri"/>
              </a:rPr>
              <a:t> Start </a:t>
            </a:r>
            <a:r>
              <a:rPr lang="en-US" err="1">
                <a:cs typeface="Calibri"/>
              </a:rPr>
              <a:t>tue</a:t>
            </a:r>
            <a:r>
              <a:rPr lang="en-US">
                <a:cs typeface="Calibri"/>
              </a:rPr>
              <a:t> das und das" </a:t>
            </a:r>
            <a:r>
              <a:rPr lang="en-US" err="1">
                <a:cs typeface="Calibri"/>
              </a:rPr>
              <a:t>oder</a:t>
            </a:r>
            <a:r>
              <a:rPr lang="en-US">
                <a:cs typeface="Calibri"/>
              </a:rPr>
              <a:t> "Mache </a:t>
            </a:r>
            <a:r>
              <a:rPr lang="en-US" err="1">
                <a:cs typeface="Calibri"/>
              </a:rPr>
              <a:t>Dauerhaft</a:t>
            </a:r>
            <a:r>
              <a:rPr lang="en-US">
                <a:cs typeface="Calibri"/>
              </a:rPr>
              <a:t> das und das..."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Die </a:t>
            </a:r>
            <a:r>
              <a:rPr lang="en-US" err="1">
                <a:cs typeface="Calibri"/>
              </a:rPr>
              <a:t>Aktionen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definieren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dann</a:t>
            </a:r>
            <a:r>
              <a:rPr lang="en-US">
                <a:cs typeface="Calibri"/>
              </a:rPr>
              <a:t>, was </a:t>
            </a:r>
            <a:r>
              <a:rPr lang="en-US" err="1">
                <a:cs typeface="Calibri"/>
              </a:rPr>
              <a:t>dann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passieren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soll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Speichern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zeigen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"</a:t>
            </a:r>
            <a:r>
              <a:rPr lang="en-US" err="1">
                <a:cs typeface="Calibri"/>
              </a:rPr>
              <a:t>Neues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Projekt</a:t>
            </a:r>
            <a:r>
              <a:rPr lang="en-US">
                <a:cs typeface="Calibri"/>
              </a:rPr>
              <a:t>" </a:t>
            </a:r>
            <a:r>
              <a:rPr lang="en-US" err="1">
                <a:cs typeface="Calibri"/>
              </a:rPr>
              <a:t>anlegen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zeigen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Anmerken</a:t>
            </a:r>
            <a:r>
              <a:rPr lang="en-US">
                <a:cs typeface="Calibri"/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JEDE Aufgabe </a:t>
            </a:r>
            <a:r>
              <a:rPr lang="en-US" err="1">
                <a:cs typeface="Calibri"/>
              </a:rPr>
              <a:t>soll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abgespeichert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werden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Für</a:t>
            </a:r>
            <a:r>
              <a:rPr lang="en-US">
                <a:cs typeface="Calibri"/>
              </a:rPr>
              <a:t> JEDE Aufgabe </a:t>
            </a:r>
            <a:r>
              <a:rPr lang="en-US" err="1">
                <a:cs typeface="Calibri"/>
              </a:rPr>
              <a:t>soll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neues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Projekt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angelegt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werden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01241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6541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222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2237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5669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53767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202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9420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4201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15173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670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6652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8481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6889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3326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48235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9018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62060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5159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33235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6500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2102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8300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23516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8913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5750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5070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Hinweis: Informatik zählt ab 0, Würfel gehen aber ab 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89607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Rumgehen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über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Schulter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schauen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r>
              <a:rPr lang="de-DE">
                <a:cs typeface="Calibri"/>
              </a:rPr>
              <a:t>Hier die Schüler einfach rumspielen lassen -&gt; Bis kurz vor Ende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437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Beim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Installieren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helfen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895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Schüler am Inspirer-</a:t>
            </a:r>
            <a:r>
              <a:rPr lang="en-US" err="1">
                <a:cs typeface="Calibri"/>
              </a:rPr>
              <a:t>Rechner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Lösung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eingeben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lassen</a:t>
            </a:r>
            <a:r>
              <a:rPr lang="en-US">
                <a:cs typeface="Calibri"/>
              </a:rPr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89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Komplette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Übersicht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Eingabeoptionen</a:t>
            </a:r>
            <a:r>
              <a:rPr lang="en-US">
                <a:cs typeface="Calibri"/>
              </a:rPr>
              <a:t> auf </a:t>
            </a:r>
            <a:r>
              <a:rPr lang="en-US" err="1">
                <a:cs typeface="Calibri"/>
              </a:rPr>
              <a:t>dem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micro:bit</a:t>
            </a:r>
            <a:r>
              <a:rPr lang="en-US">
                <a:cs typeface="Calibri"/>
              </a:rPr>
              <a:t> </a:t>
            </a:r>
            <a:r>
              <a:rPr lang="en-US"/>
              <a:t>https://microbit.org/de/guide/features/</a:t>
            </a: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A8C21-D798-41B6-BBF3-298960A7DE63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09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Schrift W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675EBAC-624B-4893-B66F-4FF72BFAB8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77" b="19850"/>
          <a:stretch/>
        </p:blipFill>
        <p:spPr>
          <a:xfrm>
            <a:off x="0" y="-992"/>
            <a:ext cx="9144000" cy="581525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4994" y="2078850"/>
            <a:ext cx="8315931" cy="85509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364" y="2933945"/>
            <a:ext cx="8310562" cy="585065"/>
          </a:xfrm>
        </p:spPr>
        <p:txBody>
          <a:bodyPr>
            <a:norm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Untertitel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</p:spTree>
    <p:extLst>
      <p:ext uri="{BB962C8B-B14F-4D97-AF65-F5344CB8AC3E}">
        <p14:creationId xmlns:p14="http://schemas.microsoft.com/office/powerpoint/2010/main" val="2699597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841874" y="1539875"/>
            <a:ext cx="3829051" cy="4049365"/>
          </a:xfrm>
          <a:prstGeom prst="rect">
            <a:avLst/>
          </a:prstGeo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76250" y="1539875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D954C014-EA8B-40A1-A4ED-DF0A6FF97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Text &amp; Bild (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841874" y="1539875"/>
            <a:ext cx="3829051" cy="3830400"/>
          </a:xfrm>
          <a:prstGeom prst="ellipse">
            <a:avLst/>
          </a:prstGeo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76250" y="1539875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D954C014-EA8B-40A1-A4ED-DF0A6FF97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1363821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/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76250" y="1539875"/>
            <a:ext cx="8194675" cy="4049365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4"/>
            <a:ext cx="6371877" cy="360956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360364" y="1988839"/>
            <a:ext cx="8310562" cy="3959523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Varian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360363" y="1988840"/>
            <a:ext cx="8397101" cy="2880320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76545" y="5115600"/>
            <a:ext cx="8194381" cy="540513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>
              <a:buNone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consectetur</a:t>
            </a:r>
            <a:r>
              <a:rPr lang="de-DE"/>
              <a:t> </a:t>
            </a:r>
            <a:r>
              <a:rPr lang="de-DE" err="1"/>
              <a:t>adipisicing</a:t>
            </a:r>
            <a:r>
              <a:rPr lang="de-DE"/>
              <a:t> </a:t>
            </a:r>
            <a:r>
              <a:rPr lang="de-DE" err="1"/>
              <a:t>elit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do </a:t>
            </a:r>
            <a:r>
              <a:rPr lang="de-DE" err="1"/>
              <a:t>eiusmod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incididunt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aliqua</a:t>
            </a:r>
            <a:r>
              <a:rPr lang="de-DE"/>
              <a:t>.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enim</a:t>
            </a:r>
            <a:r>
              <a:rPr lang="de-DE"/>
              <a:t> ad minim </a:t>
            </a:r>
            <a:r>
              <a:rPr lang="de-DE" err="1"/>
              <a:t>veniam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5442" y="1988839"/>
            <a:ext cx="396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4761780" y="1989139"/>
            <a:ext cx="396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41876" y="1539875"/>
            <a:ext cx="382905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50/50 Varian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6800" y="1988840"/>
            <a:ext cx="3960000" cy="2880320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76544" y="5116791"/>
            <a:ext cx="8194381" cy="540513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>
              <a:buNone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consectetur</a:t>
            </a:r>
            <a:r>
              <a:rPr lang="de-DE"/>
              <a:t> </a:t>
            </a:r>
            <a:r>
              <a:rPr lang="de-DE" err="1"/>
              <a:t>adipisicing</a:t>
            </a:r>
            <a:r>
              <a:rPr lang="de-DE"/>
              <a:t> </a:t>
            </a:r>
            <a:r>
              <a:rPr lang="de-DE" err="1"/>
              <a:t>elit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do </a:t>
            </a:r>
            <a:r>
              <a:rPr lang="de-DE" err="1"/>
              <a:t>eiusmod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incididunt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aliqua</a:t>
            </a:r>
            <a:r>
              <a:rPr lang="de-DE"/>
              <a:t>.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enim</a:t>
            </a:r>
            <a:r>
              <a:rPr lang="de-DE"/>
              <a:t> ad minim </a:t>
            </a:r>
            <a:r>
              <a:rPr lang="de-DE" err="1"/>
              <a:t>veniam</a:t>
            </a:r>
            <a:r>
              <a:rPr lang="de-DE"/>
              <a:t>.</a:t>
            </a:r>
          </a:p>
        </p:txBody>
      </p:sp>
      <p:sp>
        <p:nvSpPr>
          <p:cNvPr id="15" name="Diagrammplatzhalter 14"/>
          <p:cNvSpPr>
            <a:spLocks noGrp="1"/>
          </p:cNvSpPr>
          <p:nvPr>
            <p:ph type="chart" sz="quarter" idx="19"/>
          </p:nvPr>
        </p:nvSpPr>
        <p:spPr>
          <a:xfrm>
            <a:off x="4762800" y="1989138"/>
            <a:ext cx="3960000" cy="2879725"/>
          </a:xfrm>
        </p:spPr>
        <p:txBody>
          <a:bodyPr/>
          <a:lstStyle/>
          <a:p>
            <a:endParaRPr 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4841875" y="1539875"/>
            <a:ext cx="3829050" cy="314325"/>
          </a:xfrm>
        </p:spPr>
        <p:txBody>
          <a:bodyPr lIns="0" tIns="0">
            <a:noAutofit/>
          </a:bodyPr>
          <a:lstStyle>
            <a:lvl1pPr marL="0" indent="0">
              <a:buNone/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DIAGRAMMTITEL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3f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31820" y="1988839"/>
            <a:ext cx="252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2591456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3312000" y="1989139"/>
            <a:ext cx="252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311860" y="1539875"/>
            <a:ext cx="252028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7" name="Diagrammplatzhalter 16"/>
          <p:cNvSpPr>
            <a:spLocks noGrp="1"/>
          </p:cNvSpPr>
          <p:nvPr>
            <p:ph type="chart" sz="quarter" idx="20"/>
          </p:nvPr>
        </p:nvSpPr>
        <p:spPr>
          <a:xfrm>
            <a:off x="6192180" y="1988840"/>
            <a:ext cx="2520000" cy="3600450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21" hasCustomPrompt="1"/>
          </p:nvPr>
        </p:nvSpPr>
        <p:spPr>
          <a:xfrm>
            <a:off x="6192180" y="1539875"/>
            <a:ext cx="2478745" cy="314325"/>
          </a:xfrm>
        </p:spPr>
        <p:txBody>
          <a:bodyPr lIns="0" tIns="0">
            <a:noAutofit/>
          </a:bodyPr>
          <a:lstStyle>
            <a:lvl1pPr marL="0" indent="0">
              <a:buNone/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DIAGRAMMTITEL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3fach Varian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31820" y="1988840"/>
            <a:ext cx="2520000" cy="2880260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2591456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3312000" y="1989139"/>
            <a:ext cx="2520000" cy="288002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311860" y="1539875"/>
            <a:ext cx="252028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7" name="Diagrammplatzhalter 16"/>
          <p:cNvSpPr>
            <a:spLocks noGrp="1"/>
          </p:cNvSpPr>
          <p:nvPr>
            <p:ph type="chart" sz="quarter" idx="20"/>
          </p:nvPr>
        </p:nvSpPr>
        <p:spPr>
          <a:xfrm>
            <a:off x="6192180" y="1988840"/>
            <a:ext cx="2520000" cy="2880299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21" hasCustomPrompt="1"/>
          </p:nvPr>
        </p:nvSpPr>
        <p:spPr>
          <a:xfrm>
            <a:off x="6192180" y="1539875"/>
            <a:ext cx="2478745" cy="314325"/>
          </a:xfrm>
        </p:spPr>
        <p:txBody>
          <a:bodyPr lIns="0" tIns="0">
            <a:noAutofit/>
          </a:bodyPr>
          <a:lstStyle>
            <a:lvl1pPr marL="0" indent="0">
              <a:buNone/>
              <a:defRPr sz="14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DEED111-AAE6-40AD-B617-31344EB248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6545" y="5115600"/>
            <a:ext cx="8194381" cy="540513"/>
          </a:xfr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>
              <a:buNone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consectetur</a:t>
            </a:r>
            <a:r>
              <a:rPr lang="de-DE"/>
              <a:t> </a:t>
            </a:r>
            <a:r>
              <a:rPr lang="de-DE" err="1"/>
              <a:t>adipisicing</a:t>
            </a:r>
            <a:r>
              <a:rPr lang="de-DE"/>
              <a:t> </a:t>
            </a:r>
            <a:r>
              <a:rPr lang="de-DE" err="1"/>
              <a:t>elit</a:t>
            </a:r>
            <a:r>
              <a:rPr lang="de-DE"/>
              <a:t>, </a:t>
            </a:r>
            <a:r>
              <a:rPr lang="de-DE" err="1"/>
              <a:t>sed</a:t>
            </a:r>
            <a:r>
              <a:rPr lang="de-DE"/>
              <a:t> do </a:t>
            </a:r>
            <a:r>
              <a:rPr lang="de-DE" err="1"/>
              <a:t>eiusmod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incididunt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aliqua</a:t>
            </a:r>
            <a:r>
              <a:rPr lang="de-DE"/>
              <a:t>.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enim</a:t>
            </a:r>
            <a:r>
              <a:rPr lang="de-DE"/>
              <a:t> ad minim </a:t>
            </a:r>
            <a:r>
              <a:rPr lang="de-DE" err="1"/>
              <a:t>veniam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6800" y="1988839"/>
            <a:ext cx="396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8"/>
          </p:nvPr>
        </p:nvSpPr>
        <p:spPr>
          <a:xfrm>
            <a:off x="4841875" y="1539875"/>
            <a:ext cx="3829050" cy="4049713"/>
          </a:xfrm>
        </p:spPr>
        <p:txBody>
          <a:bodyPr lIns="0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_ohne_M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B54988C2-7BB3-F64C-A087-87B0DFAB9A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784800"/>
            <a:ext cx="6300000" cy="720000"/>
          </a:xfrm>
          <a:noFill/>
        </p:spPr>
        <p:txBody>
          <a:bodyPr lIns="251999" rIns="18000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11560" y="1504800"/>
            <a:ext cx="4726800" cy="396000"/>
          </a:xfrm>
          <a:noFill/>
        </p:spPr>
        <p:txBody>
          <a:bodyPr lIns="251999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Untertitel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78801F-EEBE-4C16-8D18-F0F9446D991E}"/>
              </a:ext>
            </a:extLst>
          </p:cNvPr>
          <p:cNvSpPr/>
          <p:nvPr userDrawn="1"/>
        </p:nvSpPr>
        <p:spPr>
          <a:xfrm>
            <a:off x="476250" y="547688"/>
            <a:ext cx="8194675" cy="54022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77765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&amp; Digramm + Bild (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6800" y="1988839"/>
            <a:ext cx="396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18"/>
          </p:nvPr>
        </p:nvSpPr>
        <p:spPr>
          <a:xfrm>
            <a:off x="4841875" y="1539875"/>
            <a:ext cx="3829050" cy="3823200"/>
          </a:xfrm>
          <a:prstGeom prst="ellipse">
            <a:avLst/>
          </a:prstGeom>
        </p:spPr>
        <p:txBody>
          <a:bodyPr lIns="0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430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Bild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4762800" y="1989139"/>
            <a:ext cx="396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41876" y="1539875"/>
            <a:ext cx="382905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20"/>
          </p:nvPr>
        </p:nvSpPr>
        <p:spPr>
          <a:xfrm>
            <a:off x="476250" y="1539875"/>
            <a:ext cx="3825875" cy="4049713"/>
          </a:xfrm>
        </p:spPr>
        <p:txBody>
          <a:bodyPr lIns="0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&amp; Bild (rund)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4762800" y="1989139"/>
            <a:ext cx="396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41876" y="1539875"/>
            <a:ext cx="382905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20"/>
          </p:nvPr>
        </p:nvSpPr>
        <p:spPr>
          <a:xfrm>
            <a:off x="476250" y="1539875"/>
            <a:ext cx="3825875" cy="3826800"/>
          </a:xfrm>
          <a:prstGeom prst="ellipse">
            <a:avLst/>
          </a:prstGeom>
        </p:spPr>
        <p:txBody>
          <a:bodyPr lIns="0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3549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Digramm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/>
          </p:nvPr>
        </p:nvSpPr>
        <p:spPr>
          <a:xfrm>
            <a:off x="406800" y="1988839"/>
            <a:ext cx="3960000" cy="3600401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60364" y="1539875"/>
            <a:ext cx="3941762" cy="314325"/>
          </a:xfrm>
        </p:spPr>
        <p:txBody>
          <a:bodyPr tIns="0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DIAGRAMMTITEL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841876" y="1539875"/>
            <a:ext cx="3829050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Text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18"/>
          </p:nvPr>
        </p:nvSpPr>
        <p:spPr>
          <a:xfrm>
            <a:off x="4762800" y="1989139"/>
            <a:ext cx="3960000" cy="3600102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41876" y="1539875"/>
            <a:ext cx="3829050" cy="314325"/>
          </a:xfrm>
        </p:spPr>
        <p:txBody>
          <a:bodyPr lIns="0" tIns="0"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de-DE" sz="1400"/>
              <a:t>DIAGRAMMTITEL</a:t>
            </a:r>
            <a:endParaRPr lang="de-DE"/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76250" y="1539875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Einzelan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611840" y="2123855"/>
            <a:ext cx="2520000" cy="252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2078850"/>
            <a:ext cx="4098925" cy="314325"/>
          </a:xfrm>
        </p:spPr>
        <p:txBody>
          <a:bodyPr>
            <a:normAutofit/>
          </a:bodyPr>
          <a:lstStyle>
            <a:lvl1pPr>
              <a:buNone/>
              <a:defRPr sz="14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2439522"/>
            <a:ext cx="4098925" cy="403703"/>
          </a:xfrm>
        </p:spPr>
        <p:txBody>
          <a:bodyPr>
            <a:noAutofit/>
          </a:bodyPr>
          <a:lstStyle>
            <a:lvl1pPr>
              <a:buNone/>
              <a:defRPr sz="1100" b="0" i="0" baseline="0"/>
            </a:lvl1pPr>
          </a:lstStyle>
          <a:p>
            <a:pPr lvl="0"/>
            <a:r>
              <a:rPr lang="de-DE"/>
              <a:t>Titel / Position</a:t>
            </a:r>
          </a:p>
          <a:p>
            <a:pPr lvl="0"/>
            <a:r>
              <a:rPr lang="de-DE"/>
              <a:t>Titel Zeile 2</a:t>
            </a:r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2889315"/>
            <a:ext cx="4098925" cy="448965"/>
          </a:xfrm>
        </p:spPr>
        <p:txBody>
          <a:bodyPr>
            <a:noAutofit/>
          </a:bodyPr>
          <a:lstStyle>
            <a:lvl1pPr>
              <a:buNone/>
              <a:defRPr sz="1100" baseline="0"/>
            </a:lvl1pPr>
          </a:lstStyle>
          <a:p>
            <a:pPr lvl="0"/>
            <a:r>
              <a:rPr lang="de-DE"/>
              <a:t>Tel.: 089/92 50- 00 00</a:t>
            </a:r>
          </a:p>
          <a:p>
            <a:pPr lvl="0"/>
            <a:r>
              <a:rPr lang="de-DE"/>
              <a:t>Mobil: 089/92 50- 00 00</a:t>
            </a:r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3384550"/>
            <a:ext cx="4098925" cy="358775"/>
          </a:xfrm>
        </p:spPr>
        <p:txBody>
          <a:bodyPr>
            <a:noAutofit/>
          </a:bodyPr>
          <a:lstStyle>
            <a:lvl1pPr>
              <a:buNone/>
              <a:defRPr sz="11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0" y="3698321"/>
            <a:ext cx="4098925" cy="810090"/>
          </a:xfrm>
        </p:spPr>
        <p:txBody>
          <a:bodyPr>
            <a:noAutofit/>
          </a:bodyPr>
          <a:lstStyle>
            <a:lvl1pPr>
              <a:buNone/>
              <a:defRPr sz="11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61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4508410"/>
            <a:ext cx="4098925" cy="358775"/>
          </a:xfrm>
        </p:spPr>
        <p:txBody>
          <a:bodyPr>
            <a:normAutofit/>
          </a:bodyPr>
          <a:lstStyle>
            <a:lvl1pPr>
              <a:buNone/>
              <a:defRPr sz="11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http://www.burda-forward.de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2-fach-An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1444955" y="1538789"/>
            <a:ext cx="216000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1444835" y="3833671"/>
            <a:ext cx="2160240" cy="314325"/>
          </a:xfrm>
        </p:spPr>
        <p:txBody>
          <a:bodyPr>
            <a:normAutofit/>
          </a:bodyPr>
          <a:lstStyle>
            <a:lvl1pPr algn="ctr">
              <a:buNone/>
              <a:defRPr sz="1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1444835" y="4149081"/>
            <a:ext cx="2160240" cy="403703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  <a:p>
            <a:pPr lvl="0"/>
            <a:r>
              <a:rPr lang="de-DE"/>
              <a:t>Titel Zeile 2</a:t>
            </a:r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1444835" y="4644137"/>
            <a:ext cx="2160240" cy="405044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  <a:p>
            <a:pPr lvl="0"/>
            <a:r>
              <a:rPr lang="de-DE"/>
              <a:t>Mobil: 089/92 50- 00 00</a:t>
            </a:r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7" hasCustomPrompt="1"/>
          </p:nvPr>
        </p:nvSpPr>
        <p:spPr>
          <a:xfrm>
            <a:off x="1083600" y="5048096"/>
            <a:ext cx="2880000" cy="404155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8" hasCustomPrompt="1"/>
          </p:nvPr>
        </p:nvSpPr>
        <p:spPr>
          <a:xfrm>
            <a:off x="1444835" y="5453515"/>
            <a:ext cx="2160240" cy="675785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12" name="Bildplatzhalter 15"/>
          <p:cNvSpPr>
            <a:spLocks noGrp="1"/>
          </p:cNvSpPr>
          <p:nvPr>
            <p:ph type="pic" sz="quarter" idx="19"/>
          </p:nvPr>
        </p:nvSpPr>
        <p:spPr>
          <a:xfrm>
            <a:off x="5545094" y="1538789"/>
            <a:ext cx="216024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13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5545094" y="3834046"/>
            <a:ext cx="2160240" cy="314325"/>
          </a:xfrm>
        </p:spPr>
        <p:txBody>
          <a:bodyPr>
            <a:normAutofit/>
          </a:bodyPr>
          <a:lstStyle>
            <a:lvl1pPr algn="ctr">
              <a:buNone/>
              <a:defRPr sz="1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14" name="Textplatzhalter 30"/>
          <p:cNvSpPr>
            <a:spLocks noGrp="1"/>
          </p:cNvSpPr>
          <p:nvPr>
            <p:ph type="body" sz="quarter" idx="21" hasCustomPrompt="1"/>
          </p:nvPr>
        </p:nvSpPr>
        <p:spPr>
          <a:xfrm>
            <a:off x="5545094" y="4149456"/>
            <a:ext cx="2160240" cy="403703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  <a:p>
            <a:pPr lvl="0"/>
            <a:r>
              <a:rPr lang="de-DE"/>
              <a:t>Titel Zeile 2</a:t>
            </a:r>
          </a:p>
        </p:txBody>
      </p:sp>
      <p:sp>
        <p:nvSpPr>
          <p:cNvPr id="15" name="Textplatzhalter 32"/>
          <p:cNvSpPr>
            <a:spLocks noGrp="1"/>
          </p:cNvSpPr>
          <p:nvPr>
            <p:ph type="body" sz="quarter" idx="22" hasCustomPrompt="1"/>
          </p:nvPr>
        </p:nvSpPr>
        <p:spPr>
          <a:xfrm>
            <a:off x="5545094" y="4644512"/>
            <a:ext cx="2160240" cy="405044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  <a:p>
            <a:pPr lvl="0"/>
            <a:r>
              <a:rPr lang="de-DE"/>
              <a:t>Mobil: 089/92 50- 00 00</a:t>
            </a:r>
          </a:p>
        </p:txBody>
      </p:sp>
      <p:sp>
        <p:nvSpPr>
          <p:cNvPr id="17" name="Textplatzhalter 34"/>
          <p:cNvSpPr>
            <a:spLocks noGrp="1"/>
          </p:cNvSpPr>
          <p:nvPr>
            <p:ph type="body" sz="quarter" idx="23" hasCustomPrompt="1"/>
          </p:nvPr>
        </p:nvSpPr>
        <p:spPr>
          <a:xfrm>
            <a:off x="5184000" y="5048471"/>
            <a:ext cx="2880000" cy="404155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18" name="Textplatzhalter 36"/>
          <p:cNvSpPr>
            <a:spLocks noGrp="1"/>
          </p:cNvSpPr>
          <p:nvPr>
            <p:ph type="body" sz="quarter" idx="24" hasCustomPrompt="1"/>
          </p:nvPr>
        </p:nvSpPr>
        <p:spPr>
          <a:xfrm>
            <a:off x="5545094" y="5454600"/>
            <a:ext cx="2160240" cy="674700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81547 München</a:t>
            </a:r>
          </a:p>
        </p:txBody>
      </p:sp>
    </p:spTree>
    <p:extLst>
      <p:ext uri="{BB962C8B-B14F-4D97-AF65-F5344CB8AC3E}">
        <p14:creationId xmlns:p14="http://schemas.microsoft.com/office/powerpoint/2010/main" val="42366387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3-fach-An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3"/>
          </p:nvPr>
        </p:nvSpPr>
        <p:spPr>
          <a:xfrm>
            <a:off x="476250" y="1538790"/>
            <a:ext cx="216000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457419" y="3833670"/>
            <a:ext cx="2160240" cy="314325"/>
          </a:xfrm>
        </p:spPr>
        <p:txBody>
          <a:bodyPr>
            <a:normAutofit/>
          </a:bodyPr>
          <a:lstStyle>
            <a:lvl1pPr algn="ctr">
              <a:buNone/>
              <a:defRPr sz="105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31" name="Textplatzhalter 30"/>
          <p:cNvSpPr>
            <a:spLocks noGrp="1"/>
          </p:cNvSpPr>
          <p:nvPr>
            <p:ph type="body" sz="quarter" idx="15" hasCustomPrompt="1"/>
          </p:nvPr>
        </p:nvSpPr>
        <p:spPr>
          <a:xfrm>
            <a:off x="457419" y="4149081"/>
            <a:ext cx="2160240" cy="314326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457419" y="4464115"/>
            <a:ext cx="2160240" cy="269322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</p:txBody>
      </p:sp>
      <p:sp>
        <p:nvSpPr>
          <p:cNvPr id="35" name="Textplatzhalter 34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" y="4734145"/>
            <a:ext cx="2880000" cy="314326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37" name="Textplatzhalter 36"/>
          <p:cNvSpPr>
            <a:spLocks noGrp="1"/>
          </p:cNvSpPr>
          <p:nvPr>
            <p:ph type="body" sz="quarter" idx="18" hasCustomPrompt="1"/>
          </p:nvPr>
        </p:nvSpPr>
        <p:spPr>
          <a:xfrm>
            <a:off x="457419" y="5050265"/>
            <a:ext cx="2160240" cy="541660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12" name="Bildplatzhalter 15"/>
          <p:cNvSpPr>
            <a:spLocks noGrp="1"/>
          </p:cNvSpPr>
          <p:nvPr>
            <p:ph type="pic" sz="quarter" idx="19"/>
          </p:nvPr>
        </p:nvSpPr>
        <p:spPr>
          <a:xfrm>
            <a:off x="3491880" y="1538790"/>
            <a:ext cx="216024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13" name="Textplatzhalt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3491881" y="3834755"/>
            <a:ext cx="2160240" cy="314325"/>
          </a:xfrm>
        </p:spPr>
        <p:txBody>
          <a:bodyPr>
            <a:normAutofit/>
          </a:bodyPr>
          <a:lstStyle>
            <a:lvl1pPr algn="ctr">
              <a:buNone/>
              <a:defRPr sz="105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14" name="Textplatzhalter 30"/>
          <p:cNvSpPr>
            <a:spLocks noGrp="1"/>
          </p:cNvSpPr>
          <p:nvPr>
            <p:ph type="body" sz="quarter" idx="21" hasCustomPrompt="1"/>
          </p:nvPr>
        </p:nvSpPr>
        <p:spPr>
          <a:xfrm>
            <a:off x="3491881" y="4150166"/>
            <a:ext cx="2160240" cy="313242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</p:txBody>
      </p:sp>
      <p:sp>
        <p:nvSpPr>
          <p:cNvPr id="15" name="Textplatzhalter 32"/>
          <p:cNvSpPr>
            <a:spLocks noGrp="1"/>
          </p:cNvSpPr>
          <p:nvPr>
            <p:ph type="body" sz="quarter" idx="22" hasCustomPrompt="1"/>
          </p:nvPr>
        </p:nvSpPr>
        <p:spPr>
          <a:xfrm>
            <a:off x="3491881" y="4465200"/>
            <a:ext cx="2160240" cy="268237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</p:txBody>
      </p:sp>
      <p:sp>
        <p:nvSpPr>
          <p:cNvPr id="17" name="Textplatzhalter 34"/>
          <p:cNvSpPr>
            <a:spLocks noGrp="1"/>
          </p:cNvSpPr>
          <p:nvPr>
            <p:ph type="body" sz="quarter" idx="23" hasCustomPrompt="1"/>
          </p:nvPr>
        </p:nvSpPr>
        <p:spPr>
          <a:xfrm>
            <a:off x="3132000" y="4735230"/>
            <a:ext cx="2880000" cy="313242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18" name="Textplatzhalter 36"/>
          <p:cNvSpPr>
            <a:spLocks noGrp="1"/>
          </p:cNvSpPr>
          <p:nvPr>
            <p:ph type="body" sz="quarter" idx="24" hasCustomPrompt="1"/>
          </p:nvPr>
        </p:nvSpPr>
        <p:spPr>
          <a:xfrm>
            <a:off x="3491881" y="5051350"/>
            <a:ext cx="2160240" cy="541660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19" name="Bildplatzhalter 15"/>
          <p:cNvSpPr>
            <a:spLocks noGrp="1"/>
          </p:cNvSpPr>
          <p:nvPr>
            <p:ph type="pic" sz="quarter" idx="25"/>
          </p:nvPr>
        </p:nvSpPr>
        <p:spPr>
          <a:xfrm>
            <a:off x="6510925" y="1538790"/>
            <a:ext cx="2160000" cy="2160000"/>
          </a:xfrm>
          <a:prstGeom prst="ellipse">
            <a:avLst/>
          </a:prstGeom>
          <a:ln w="3175">
            <a:solidFill>
              <a:schemeClr val="accent1"/>
            </a:solidFill>
          </a:ln>
        </p:spPr>
        <p:txBody>
          <a:bodyPr lIns="0" tIns="0" rIns="0" bIns="0">
            <a:normAutofit/>
          </a:bodyPr>
          <a:lstStyle>
            <a:lvl1pPr>
              <a:defRPr sz="1800"/>
            </a:lvl1pPr>
          </a:lstStyle>
          <a:p>
            <a:endParaRPr lang="de-DE"/>
          </a:p>
        </p:txBody>
      </p:sp>
      <p:sp>
        <p:nvSpPr>
          <p:cNvPr id="20" name="Textplatzhalt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6510925" y="3834755"/>
            <a:ext cx="2160000" cy="314325"/>
          </a:xfrm>
        </p:spPr>
        <p:txBody>
          <a:bodyPr>
            <a:normAutofit/>
          </a:bodyPr>
          <a:lstStyle>
            <a:lvl1pPr algn="ctr">
              <a:buNone/>
              <a:defRPr sz="105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ERIKA MUSTERMANN</a:t>
            </a:r>
          </a:p>
        </p:txBody>
      </p:sp>
      <p:sp>
        <p:nvSpPr>
          <p:cNvPr id="21" name="Textplatzhalter 30"/>
          <p:cNvSpPr>
            <a:spLocks noGrp="1"/>
          </p:cNvSpPr>
          <p:nvPr>
            <p:ph type="body" sz="quarter" idx="27" hasCustomPrompt="1"/>
          </p:nvPr>
        </p:nvSpPr>
        <p:spPr>
          <a:xfrm>
            <a:off x="6510925" y="4150166"/>
            <a:ext cx="2160000" cy="313242"/>
          </a:xfrm>
        </p:spPr>
        <p:txBody>
          <a:bodyPr>
            <a:noAutofit/>
          </a:bodyPr>
          <a:lstStyle>
            <a:lvl1pPr algn="ctr">
              <a:buNone/>
              <a:defRPr sz="1000" b="0" i="0" baseline="0"/>
            </a:lvl1pPr>
          </a:lstStyle>
          <a:p>
            <a:pPr lvl="0"/>
            <a:r>
              <a:rPr lang="de-DE"/>
              <a:t>Titel / Position</a:t>
            </a:r>
          </a:p>
        </p:txBody>
      </p:sp>
      <p:sp>
        <p:nvSpPr>
          <p:cNvPr id="22" name="Textplatzhalter 32"/>
          <p:cNvSpPr>
            <a:spLocks noGrp="1"/>
          </p:cNvSpPr>
          <p:nvPr>
            <p:ph type="body" sz="quarter" idx="28" hasCustomPrompt="1"/>
          </p:nvPr>
        </p:nvSpPr>
        <p:spPr>
          <a:xfrm>
            <a:off x="6510925" y="4465200"/>
            <a:ext cx="2160000" cy="268237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/>
              <a:t>Tel.: 089/92 50- 00 00</a:t>
            </a:r>
          </a:p>
        </p:txBody>
      </p:sp>
      <p:sp>
        <p:nvSpPr>
          <p:cNvPr id="23" name="Textplatzhalter 34"/>
          <p:cNvSpPr>
            <a:spLocks noGrp="1"/>
          </p:cNvSpPr>
          <p:nvPr>
            <p:ph type="body" sz="quarter" idx="29" hasCustomPrompt="1"/>
          </p:nvPr>
        </p:nvSpPr>
        <p:spPr>
          <a:xfrm>
            <a:off x="6152400" y="4735230"/>
            <a:ext cx="2880000" cy="313242"/>
          </a:xfrm>
        </p:spPr>
        <p:txBody>
          <a:bodyPr>
            <a:noAutofit/>
          </a:bodyPr>
          <a:lstStyle>
            <a:lvl1pPr marL="0" indent="0" algn="ctr">
              <a:buNone/>
              <a:defRPr sz="1000" u="sng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erika.mustermann@burda-forward.de</a:t>
            </a:r>
          </a:p>
        </p:txBody>
      </p:sp>
      <p:sp>
        <p:nvSpPr>
          <p:cNvPr id="24" name="Textplatzhalter 36"/>
          <p:cNvSpPr>
            <a:spLocks noGrp="1"/>
          </p:cNvSpPr>
          <p:nvPr>
            <p:ph type="body" sz="quarter" idx="30" hasCustomPrompt="1"/>
          </p:nvPr>
        </p:nvSpPr>
        <p:spPr>
          <a:xfrm>
            <a:off x="6510925" y="5051350"/>
            <a:ext cx="2160000" cy="541660"/>
          </a:xfrm>
        </p:spPr>
        <p:txBody>
          <a:bodyPr>
            <a:noAutofit/>
          </a:bodyPr>
          <a:lstStyle>
            <a:lvl1pPr algn="ctr">
              <a:buNone/>
              <a:defRPr sz="1000" baseline="0"/>
            </a:lvl1pPr>
          </a:lstStyle>
          <a:p>
            <a:pPr lvl="0"/>
            <a:r>
              <a:rPr lang="de-DE" err="1"/>
              <a:t>BurdaForward</a:t>
            </a:r>
            <a:r>
              <a:rPr lang="de-DE"/>
              <a:t> GmbH</a:t>
            </a:r>
          </a:p>
          <a:p>
            <a:pPr lvl="0"/>
            <a:r>
              <a:rPr lang="de-DE"/>
              <a:t>St.-Martin-Straße 66</a:t>
            </a:r>
          </a:p>
          <a:p>
            <a:pPr lvl="0"/>
            <a:r>
              <a:rPr lang="de-DE"/>
              <a:t>81541 München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1C163A-9087-4B8B-945B-E1B430B3AB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5681561"/>
            <a:ext cx="2160588" cy="26682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de-DE" sz="1000"/>
              <a:t>www.burda-forward.de</a:t>
            </a:r>
            <a:endParaRPr lang="de-DE"/>
          </a:p>
        </p:txBody>
      </p:sp>
      <p:sp>
        <p:nvSpPr>
          <p:cNvPr id="34" name="Textplatzhalter 3">
            <a:extLst>
              <a:ext uri="{FF2B5EF4-FFF2-40B4-BE49-F238E27FC236}">
                <a16:creationId xmlns:a16="http://schemas.microsoft.com/office/drawing/2014/main" id="{E4A291FB-E129-4346-8281-77E77547DA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91752" y="5681561"/>
            <a:ext cx="2160588" cy="26682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de-DE" sz="1000"/>
              <a:t>www.burda-forward.de</a:t>
            </a:r>
            <a:endParaRPr lang="de-DE"/>
          </a:p>
        </p:txBody>
      </p:sp>
      <p:sp>
        <p:nvSpPr>
          <p:cNvPr id="36" name="Textplatzhalter 3">
            <a:extLst>
              <a:ext uri="{FF2B5EF4-FFF2-40B4-BE49-F238E27FC236}">
                <a16:creationId xmlns:a16="http://schemas.microsoft.com/office/drawing/2014/main" id="{736E5029-67D8-4D77-9F28-D5DE4D5527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10337" y="5681561"/>
            <a:ext cx="2160588" cy="266828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de-DE" sz="1000"/>
              <a:t>www.burda-forward.de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B54988C2-7BB3-F64C-A087-87B0DFAB9AC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784800"/>
            <a:ext cx="6300000" cy="720000"/>
          </a:xfrm>
          <a:noFill/>
        </p:spPr>
        <p:txBody>
          <a:bodyPr lIns="251999" rIns="18000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11560" y="1504800"/>
            <a:ext cx="4726800" cy="396000"/>
          </a:xfrm>
          <a:noFill/>
        </p:spPr>
        <p:txBody>
          <a:bodyPr lIns="251999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Untertitel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78801F-EEBE-4C16-8D18-F0F9446D991E}"/>
              </a:ext>
            </a:extLst>
          </p:cNvPr>
          <p:cNvSpPr/>
          <p:nvPr userDrawn="1"/>
        </p:nvSpPr>
        <p:spPr>
          <a:xfrm>
            <a:off x="476250" y="547688"/>
            <a:ext cx="8194675" cy="54022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510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/>
            </a:lvl1pPr>
          </a:lstStyle>
          <a:p>
            <a:r>
              <a:rPr lang="de-DE"/>
              <a:t>Agenda Überschrift 28pt grau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Untertitel Agenda 14pt Arial grau</a:t>
            </a:r>
          </a:p>
        </p:txBody>
      </p:sp>
      <p:sp>
        <p:nvSpPr>
          <p:cNvPr id="6" name="Textplatzhalter 15">
            <a:extLst>
              <a:ext uri="{FF2B5EF4-FFF2-40B4-BE49-F238E27FC236}">
                <a16:creationId xmlns:a16="http://schemas.microsoft.com/office/drawing/2014/main" id="{45558325-D174-4AF5-90C8-C0EE3325BE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/>
          <a:lstStyle>
            <a:lvl1pPr marL="0" indent="0">
              <a:buNone/>
              <a:defRPr/>
            </a:lvl1pPr>
            <a:lvl2pPr>
              <a:buFont typeface="Arial" pitchFamily="34" charset="0"/>
              <a:buChar char="•"/>
              <a:defRPr/>
            </a:lvl2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A409B5C3-4108-4A60-AAAA-BF202B0CC5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 mi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6C6CE079-61BC-42A7-9AE2-75C9C04981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Text &amp; Bild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76250" y="1539875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15">
            <a:extLst>
              <a:ext uri="{FF2B5EF4-FFF2-40B4-BE49-F238E27FC236}">
                <a16:creationId xmlns:a16="http://schemas.microsoft.com/office/drawing/2014/main" id="{D954C014-EA8B-40A1-A4ED-DF0A6FF97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5BF7B19B-86D0-43EE-A426-AC3C85F8BD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2010" y="1524217"/>
            <a:ext cx="3825875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1523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/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76250" y="1539875"/>
            <a:ext cx="3825876" cy="4049365"/>
          </a:xfrm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841875" y="1539875"/>
            <a:ext cx="3829050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396900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, Bild (Rund)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364" y="458670"/>
            <a:ext cx="8310562" cy="495055"/>
          </a:xfrm>
        </p:spPr>
        <p:txBody>
          <a:bodyPr tIns="0" bIns="0" anchor="t" anchorCtr="0">
            <a:normAutofit/>
          </a:bodyPr>
          <a:lstStyle>
            <a:lvl1pPr algn="l">
              <a:defRPr sz="2800" b="1"/>
            </a:lvl1pPr>
          </a:lstStyle>
          <a:p>
            <a:r>
              <a:rPr lang="de-DE"/>
              <a:t>Headline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0364" y="954088"/>
            <a:ext cx="8310562" cy="314325"/>
          </a:xfrm>
        </p:spPr>
        <p:txBody>
          <a:bodyPr tIns="0" bIns="0">
            <a:no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de-DE"/>
              <a:t>Möglicher Untertitel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476250" y="1539875"/>
            <a:ext cx="3825876" cy="3826800"/>
          </a:xfrm>
          <a:prstGeom prst="ellipse">
            <a:avLst/>
          </a:prstGeom>
          <a:ln>
            <a:noFill/>
          </a:ln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4841875" y="1539875"/>
            <a:ext cx="3829050" cy="4049365"/>
          </a:xfrm>
        </p:spPr>
        <p:txBody>
          <a:bodyPr lIns="0" tIns="0" bIns="0"/>
          <a:lstStyle>
            <a:lvl1pPr marL="269875" indent="-269875">
              <a:defRPr sz="1400"/>
            </a:lvl1pPr>
            <a:lvl2pPr marL="538163" indent="-268288">
              <a:buFontTx/>
              <a:buBlip>
                <a:blip r:embed="rId2"/>
              </a:buBlip>
              <a:defRPr sz="1200"/>
            </a:lvl2pPr>
            <a:lvl3pPr marL="717550" indent="-180975">
              <a:defRPr sz="1200"/>
            </a:lvl3pPr>
            <a:lvl4pPr marL="896938" indent="-171450">
              <a:buFontTx/>
              <a:buBlip>
                <a:blip r:embed="rId2"/>
              </a:buBlip>
              <a:tabLst/>
              <a:defRPr sz="1200"/>
            </a:lvl4pPr>
            <a:lvl5pPr marL="1069975" indent="-180975" defTabSz="1073150">
              <a:buFontTx/>
              <a:buBlip>
                <a:blip r:embed="rId2"/>
              </a:buBlip>
              <a:defRPr sz="1200"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0363" y="5948363"/>
            <a:ext cx="6371877" cy="360957"/>
          </a:xfrm>
        </p:spPr>
        <p:txBody>
          <a:bodyPr lIns="118800" bIns="0" anchor="b" anchorCtr="0">
            <a:no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/>
              <a:t>Quelle: Falls benötigt</a:t>
            </a:r>
          </a:p>
        </p:txBody>
      </p:sp>
    </p:spTree>
    <p:extLst>
      <p:ext uri="{BB962C8B-B14F-4D97-AF65-F5344CB8AC3E}">
        <p14:creationId xmlns:p14="http://schemas.microsoft.com/office/powerpoint/2010/main" val="4235541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457200"/>
            <a:ext cx="8312400" cy="49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363" y="1269175"/>
            <a:ext cx="8310562" cy="4680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87624" y="6399330"/>
            <a:ext cx="55446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 | Firmenname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95536" y="6399330"/>
            <a:ext cx="5760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E89FF3EF-F2FE-4978-8FAB-2929DA7ED327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2" descr="Z:\Kunden\S-U\TOMORROW-FOCUS\0001_forwardAdGroup\Logos\SRGB\BurdaForward_Logo_ohne_claimn.png"/>
          <p:cNvPicPr>
            <a:picLocks noChangeAspect="1" noChangeArrowheads="1"/>
          </p:cNvPicPr>
          <p:nvPr userDrawn="1"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7272299" y="6235009"/>
            <a:ext cx="1398625" cy="209326"/>
          </a:xfrm>
          <a:prstGeom prst="rect">
            <a:avLst/>
          </a:prstGeom>
          <a:noFill/>
        </p:spPr>
      </p:pic>
      <p:cxnSp>
        <p:nvCxnSpPr>
          <p:cNvPr id="9" name="Gerade Verbindung 6">
            <a:extLst>
              <a:ext uri="{FF2B5EF4-FFF2-40B4-BE49-F238E27FC236}">
                <a16:creationId xmlns:a16="http://schemas.microsoft.com/office/drawing/2014/main" id="{FE08C11B-4E88-42B3-9F53-6AD2E8B72F2F}"/>
              </a:ext>
            </a:extLst>
          </p:cNvPr>
          <p:cNvCxnSpPr/>
          <p:nvPr userDrawn="1"/>
        </p:nvCxnSpPr>
        <p:spPr>
          <a:xfrm>
            <a:off x="476250" y="6354325"/>
            <a:ext cx="661603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85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96" r:id="rId3"/>
    <p:sldLayoutId id="2147483678" r:id="rId4"/>
    <p:sldLayoutId id="2147483650" r:id="rId5"/>
    <p:sldLayoutId id="2147483688" r:id="rId6"/>
    <p:sldLayoutId id="2147483693" r:id="rId7"/>
    <p:sldLayoutId id="2147483662" r:id="rId8"/>
    <p:sldLayoutId id="2147483697" r:id="rId9"/>
    <p:sldLayoutId id="2147483663" r:id="rId10"/>
    <p:sldLayoutId id="2147483698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3" r:id="rId17"/>
    <p:sldLayoutId id="2147483674" r:id="rId18"/>
    <p:sldLayoutId id="2147483669" r:id="rId19"/>
    <p:sldLayoutId id="2147483699" r:id="rId20"/>
    <p:sldLayoutId id="2147483670" r:id="rId21"/>
    <p:sldLayoutId id="2147483700" r:id="rId22"/>
    <p:sldLayoutId id="2147483671" r:id="rId23"/>
    <p:sldLayoutId id="2147483672" r:id="rId24"/>
    <p:sldLayoutId id="2147483675" r:id="rId25"/>
    <p:sldLayoutId id="2147483694" r:id="rId26"/>
    <p:sldLayoutId id="2147483676" r:id="rId2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spcBef>
          <a:spcPct val="20000"/>
        </a:spcBef>
        <a:buFontTx/>
        <a:buBlip>
          <a:blip r:embed="rId30"/>
        </a:buBlip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41325" indent="-184150" algn="l" defTabSz="914400" rtl="0" eaLnBrk="1" latinLnBrk="0" hangingPunct="1">
        <a:spcBef>
          <a:spcPct val="20000"/>
        </a:spcBef>
        <a:buFontTx/>
        <a:buBlip>
          <a:blip r:embed="rId30"/>
        </a:buBlip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27063" indent="-177800" algn="l" defTabSz="914400" rtl="0" eaLnBrk="1" latinLnBrk="0" hangingPunct="1">
        <a:spcBef>
          <a:spcPct val="20000"/>
        </a:spcBef>
        <a:buFontTx/>
        <a:buBlip>
          <a:blip r:embed="rId30"/>
        </a:buBlip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3275" indent="-176213" algn="l" defTabSz="914400" rtl="0" eaLnBrk="1" latinLnBrk="0" hangingPunct="1">
        <a:spcBef>
          <a:spcPct val="20000"/>
        </a:spcBef>
        <a:buFontTx/>
        <a:buBlip>
          <a:blip r:embed="rId30"/>
        </a:buBlip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89013" indent="-177800" algn="l" defTabSz="985838" rtl="0" eaLnBrk="1" latinLnBrk="0" hangingPunct="1">
        <a:spcBef>
          <a:spcPct val="20000"/>
        </a:spcBef>
        <a:buFontTx/>
        <a:buBlip>
          <a:blip r:embed="rId30"/>
        </a:buBlip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akecode.microbit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076F2C7-8A11-4FD5-8C5F-F4E21E627C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77" b="19850"/>
          <a:stretch/>
        </p:blipFill>
        <p:spPr>
          <a:xfrm>
            <a:off x="0" y="-992"/>
            <a:ext cx="9144000" cy="58152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3843399-DD11-44B4-971B-6277E241B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err="1"/>
              <a:t>micro:bit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E959CC-E8A4-4893-B73C-487446625F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Hacker-School mit Vedran &amp; Eduard</a:t>
            </a:r>
          </a:p>
        </p:txBody>
      </p:sp>
    </p:spTree>
    <p:extLst>
      <p:ext uri="{BB962C8B-B14F-4D97-AF65-F5344CB8AC3E}">
        <p14:creationId xmlns:p14="http://schemas.microsoft.com/office/powerpoint/2010/main" val="94578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10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("Grundlagen")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5413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 dirty="0"/>
              <a:t>Aufgabe</a:t>
            </a:r>
            <a:r>
              <a:rPr lang="de-DE" dirty="0">
                <a:cs typeface="Arial"/>
              </a:rPr>
              <a:t> 2: Buttons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11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2800" dirty="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 dirty="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 dirty="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 dirty="0">
              <a:cs typeface="Arial"/>
            </a:endParaRPr>
          </a:p>
          <a:p>
            <a:pPr>
              <a:buNone/>
            </a:pPr>
            <a:endParaRPr lang="de-DE" sz="2800" dirty="0">
              <a:cs typeface="Arial"/>
            </a:endParaRPr>
          </a:p>
          <a:p>
            <a:pPr>
              <a:buNone/>
            </a:pPr>
            <a:r>
              <a:rPr lang="de-DE" sz="2400" dirty="0">
                <a:cs typeface="Arial"/>
              </a:rPr>
              <a:t>Wenn Du auf Button A drückst, erscheint "A". </a:t>
            </a:r>
            <a:endParaRPr lang="de-DE" sz="2400" dirty="0"/>
          </a:p>
          <a:p>
            <a:pPr>
              <a:buNone/>
            </a:pPr>
            <a:r>
              <a:rPr lang="de-DE" sz="2400" dirty="0">
                <a:cs typeface="Arial"/>
              </a:rPr>
              <a:t>Wenn Du auf Button B drückst, erscheint "B" .</a:t>
            </a:r>
          </a:p>
          <a:p>
            <a:pPr>
              <a:buNone/>
            </a:pPr>
            <a:endParaRPr lang="de-DE" sz="2800" dirty="0">
              <a:cs typeface="Arial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3027C4-A989-4D92-9AF2-AD07B6006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2" y="1539875"/>
            <a:ext cx="1979536" cy="16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03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6D0CD1-B1D2-41B7-BED3-975ADAEC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2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91E7918-E7A7-4F94-A964-DD668A86B5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6DCC6F-D10F-4760-9374-6D53B6B61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687EA6-2562-4D32-A56A-67190BC330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D432F5B-6666-46E2-94BB-1EA5E77C51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BADD3A2-3E60-4D47-A9E0-9C08100075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8C1194DD-465F-41C1-83F3-7919E72E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443163"/>
            <a:ext cx="27432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82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13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("Button")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6368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3: Thermometer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14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r>
              <a:rPr lang="de-DE" sz="2800">
                <a:cs typeface="Arial"/>
              </a:rPr>
              <a:t>Zeige die aktuelle Temperatur auf dem Display an </a:t>
            </a: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555270-9132-4B52-A90C-DE5171CB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2" y="1647654"/>
            <a:ext cx="1979536" cy="163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4A49C-8F93-4B3A-8B32-26C764D5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3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CA9743-ACBA-4F29-AEE9-18A35D39F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594687-B832-4DED-9DE1-2A9CB293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0FC960-AE62-45F0-91C0-22CFAB696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C3CCA5-EF4B-4E89-9A7F-DAD419B40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F0AB2B3-EFE1-48DA-95CC-BA8A36EE15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C495959-9F33-4B32-972E-380447245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593" y="2729996"/>
            <a:ext cx="5570862" cy="172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55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16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("Thermometer")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418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Nummern </a:t>
            </a:r>
            <a:r>
              <a:rPr lang="de-DE">
                <a:cs typeface="Arial"/>
              </a:rPr>
              <a:t>vs. Zeichen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17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5001005"/>
            <a:ext cx="8314980" cy="94894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de-DE" sz="2000">
              <a:cs typeface="Arial"/>
            </a:endParaRPr>
          </a:p>
        </p:txBody>
      </p:sp>
      <p:pic>
        <p:nvPicPr>
          <p:cNvPr id="5" name="Grafik 6" descr="Ein Bild, das Screenshot, Straße, Schild enthält.&#10;&#10;Mit hoher Zuverlässigkeit generierte Beschreibung">
            <a:extLst>
              <a:ext uri="{FF2B5EF4-FFF2-40B4-BE49-F238E27FC236}">
                <a16:creationId xmlns:a16="http://schemas.microsoft.com/office/drawing/2014/main" id="{8532C72B-4E44-426B-87EC-D2CA9E59D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365" y="1671308"/>
            <a:ext cx="4551802" cy="202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21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3*: Thermometer und "C"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18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539875"/>
            <a:ext cx="8305800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Zeige die aktuelle Temperatur und "C" auf dem Display an </a:t>
            </a: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B526A4-1FCF-4C95-8A18-F989E873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539875"/>
            <a:ext cx="1979537" cy="161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41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4A49C-8F93-4B3A-8B32-26C764D5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3*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CA9743-ACBA-4F29-AEE9-18A35D39F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594687-B832-4DED-9DE1-2A9CB293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0FC960-AE62-45F0-91C0-22CFAB696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C3CCA5-EF4B-4E89-9A7F-DAD419B40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F0AB2B3-EFE1-48DA-95CC-BA8A36EE15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98DA6DBD-F3FB-43FE-8BD2-5F0933E84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23" y="2737388"/>
            <a:ext cx="6745994" cy="200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53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Eingabeoptionen</a:t>
            </a:r>
            <a:r>
              <a:rPr lang="de-DE">
                <a:cs typeface="Arial"/>
              </a:rPr>
              <a:t> des </a:t>
            </a:r>
            <a:r>
              <a:rPr lang="de-DE" err="1">
                <a:cs typeface="Arial"/>
              </a:rPr>
              <a:t>micro:bits</a:t>
            </a:r>
            <a:endParaRPr lang="de-DE" err="1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51DB012D-EBD9-45E1-9D5E-9F018CBC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9" y="1372582"/>
            <a:ext cx="2743200" cy="2019631"/>
          </a:xfrm>
          <a:prstGeom prst="rect">
            <a:avLst/>
          </a:prstGeom>
        </p:spPr>
      </p:pic>
      <p:pic>
        <p:nvPicPr>
          <p:cNvPr id="10" name="Grafik 10" descr="Ein Bild, das Küchengeräte, Pfannenwender enthält.&#10;&#10;Mit sehr hoher Zuverlässigkeit generierte Beschreibung">
            <a:extLst>
              <a:ext uri="{FF2B5EF4-FFF2-40B4-BE49-F238E27FC236}">
                <a16:creationId xmlns:a16="http://schemas.microsoft.com/office/drawing/2014/main" id="{5940ED8B-6523-41AF-A72E-6F9248811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066424"/>
            <a:ext cx="2743200" cy="2725153"/>
          </a:xfrm>
          <a:prstGeom prst="rect">
            <a:avLst/>
          </a:prstGeom>
        </p:spPr>
      </p:pic>
      <p:pic>
        <p:nvPicPr>
          <p:cNvPr id="12" name="Grafik 12" descr="Ein Bild, das Elektronik enthält.&#10;&#10;Mit sehr hoher Zuverlässigkeit generierte Beschreibung">
            <a:extLst>
              <a:ext uri="{FF2B5EF4-FFF2-40B4-BE49-F238E27FC236}">
                <a16:creationId xmlns:a16="http://schemas.microsoft.com/office/drawing/2014/main" id="{642FB967-6793-4250-983C-A2AE02E9F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581" y="916028"/>
            <a:ext cx="2743200" cy="2216641"/>
          </a:xfrm>
          <a:prstGeom prst="rect">
            <a:avLst/>
          </a:prstGeom>
        </p:spPr>
      </p:pic>
      <p:pic>
        <p:nvPicPr>
          <p:cNvPr id="14" name="Grafik 14">
            <a:extLst>
              <a:ext uri="{FF2B5EF4-FFF2-40B4-BE49-F238E27FC236}">
                <a16:creationId xmlns:a16="http://schemas.microsoft.com/office/drawing/2014/main" id="{2BEEEF78-85DF-44B9-BEEF-E274D0093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484" y="3772209"/>
            <a:ext cx="2743200" cy="2141244"/>
          </a:xfrm>
          <a:prstGeom prst="rect">
            <a:avLst/>
          </a:prstGeom>
        </p:spPr>
      </p:pic>
      <p:pic>
        <p:nvPicPr>
          <p:cNvPr id="16" name="Grafik 16">
            <a:extLst>
              <a:ext uri="{FF2B5EF4-FFF2-40B4-BE49-F238E27FC236}">
                <a16:creationId xmlns:a16="http://schemas.microsoft.com/office/drawing/2014/main" id="{E8B8CFF7-E6A7-4642-A5F1-BC29E4D786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7244" y="3242185"/>
            <a:ext cx="2743200" cy="255864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333669C-9407-43AF-8D8F-A7C8E74DC418}"/>
              </a:ext>
            </a:extLst>
          </p:cNvPr>
          <p:cNvSpPr txBox="1"/>
          <p:nvPr/>
        </p:nvSpPr>
        <p:spPr>
          <a:xfrm>
            <a:off x="2690301" y="5977605"/>
            <a:ext cx="37633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</a:t>
            </a:r>
            <a:r>
              <a:rPr lang="de-DE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microbit.org</a:t>
            </a:r>
            <a:r>
              <a:rPr lang="de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/de/</a:t>
            </a:r>
            <a:r>
              <a:rPr lang="de-DE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guide</a:t>
            </a:r>
            <a:r>
              <a:rPr lang="de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de-DE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r>
              <a:rPr lang="de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0068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4: Würfel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20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de-DE" sz="2400">
                <a:cs typeface="Arial"/>
              </a:rPr>
              <a:t>Wenn Du das </a:t>
            </a:r>
            <a:r>
              <a:rPr lang="de-DE" sz="2400" err="1">
                <a:cs typeface="Arial"/>
              </a:rPr>
              <a:t>micro:bit</a:t>
            </a:r>
            <a:r>
              <a:rPr lang="de-DE" sz="2400">
                <a:cs typeface="Arial"/>
              </a:rPr>
              <a:t> schüttelst, wird eine zufällige Würfelzahl angezeigt.</a:t>
            </a:r>
            <a:endParaRPr lang="en-US" sz="2400">
              <a:cs typeface="Arial"/>
            </a:endParaRPr>
          </a:p>
          <a:p>
            <a:pPr>
              <a:buNone/>
            </a:pPr>
            <a:endParaRPr lang="de-DE" sz="24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Der Würfel zeigt Zahlen zwischen 0 und 5</a:t>
            </a:r>
            <a:endParaRPr lang="de-DE" sz="24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BB98F75-8DAE-4AFA-9F5B-1515DA41E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474993"/>
            <a:ext cx="1979537" cy="16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07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14FF6-7D1A-41DB-82F0-C2E65C80F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4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10CDE5-85FA-444D-B4F8-1FB9612AAB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F4E3DA-5938-4362-9293-E582905DB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157C5AB-D3D5-4818-A152-2267008C74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2392E49-30E0-487C-B3B3-5A623A5D67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12CEC14-5A90-42D8-B3BF-06738E9D82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id="{223E47F7-CF16-4AD8-85BB-E97A8D19B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31" y="2715681"/>
            <a:ext cx="7232573" cy="16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89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EF3CC-2719-484E-95D5-06AFC4D4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Warum ab 0?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46DAE0-2078-4E7F-A6C1-BE7D20C1C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3AABBD-46E2-42DB-8C0D-4226DC8E8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EA9A75-C634-4EE5-A2CB-DFC0625018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29B039F-6CA7-4A34-8871-C21B6EBC5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0BA12D4-649B-4DAD-9E00-D3F379D62C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Gebäude, Boden, Tisch, drinnen enthält.&#10;&#10;Mit hoher Zuverlässigkeit generierte Beschreibung">
            <a:extLst>
              <a:ext uri="{FF2B5EF4-FFF2-40B4-BE49-F238E27FC236}">
                <a16:creationId xmlns:a16="http://schemas.microsoft.com/office/drawing/2014/main" id="{DD042522-31F2-4D0E-B8FB-8DC1F05A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42" y="1537658"/>
            <a:ext cx="3979652" cy="299192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8D12411-CCA6-4A57-A3B8-581C09CB6783}"/>
              </a:ext>
            </a:extLst>
          </p:cNvPr>
          <p:cNvSpPr txBox="1"/>
          <p:nvPr/>
        </p:nvSpPr>
        <p:spPr>
          <a:xfrm>
            <a:off x="3071003" y="444404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540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4032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4*: Würfel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23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de-DE" sz="2400" dirty="0">
                <a:cs typeface="Arial"/>
              </a:rPr>
              <a:t>   Wenn Du das </a:t>
            </a:r>
            <a:r>
              <a:rPr lang="de-DE" sz="2400" dirty="0" err="1">
                <a:cs typeface="Arial"/>
              </a:rPr>
              <a:t>micro:bit</a:t>
            </a:r>
            <a:r>
              <a:rPr lang="de-DE" sz="2400" dirty="0">
                <a:cs typeface="Arial"/>
              </a:rPr>
              <a:t> schüttelst, wird eine zufällige Würfelzahl angezeigt.</a:t>
            </a:r>
            <a:endParaRPr lang="en-US" sz="2400" dirty="0">
              <a:cs typeface="Arial"/>
            </a:endParaRPr>
          </a:p>
          <a:p>
            <a:pPr>
              <a:buNone/>
            </a:pPr>
            <a:endParaRPr lang="de-DE" sz="2400" dirty="0">
              <a:cs typeface="Arial"/>
            </a:endParaRPr>
          </a:p>
          <a:p>
            <a:pPr>
              <a:buNone/>
            </a:pPr>
            <a:r>
              <a:rPr lang="de-DE" sz="2400" dirty="0">
                <a:cs typeface="Arial"/>
              </a:rPr>
              <a:t>	Der Würfel zeigt Zahlen zwischen 1 und 6</a:t>
            </a:r>
            <a:endParaRPr lang="en-US" sz="2400" dirty="0">
              <a:cs typeface="Arial"/>
            </a:endParaRPr>
          </a:p>
          <a:p>
            <a:pPr>
              <a:buNone/>
            </a:pPr>
            <a:endParaRPr lang="de-DE" sz="2800" dirty="0">
              <a:cs typeface="Arial"/>
            </a:endParaRPr>
          </a:p>
          <a:p>
            <a:pPr>
              <a:buNone/>
            </a:pPr>
            <a:endParaRPr lang="de-DE" sz="2800" dirty="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317E41-A17D-46CF-83CF-DEDA32C2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610" y="1474993"/>
            <a:ext cx="1984779" cy="16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03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4A49C-8F93-4B3A-8B32-26C764D5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4*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CA9743-ACBA-4F29-AEE9-18A35D39F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C594687-B832-4DED-9DE1-2A9CB293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0FC960-AE62-45F0-91C0-22CFAB696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C3CCA5-EF4B-4E89-9A7F-DAD419B40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F0AB2B3-EFE1-48DA-95CC-BA8A36EE15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25E5D401-9138-4410-9942-6EEB9F2FF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49" y="2743081"/>
            <a:ext cx="6975513" cy="128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91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1D356-3EFD-9F44-98C3-DC3A3A5A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 (Gezinkter Würfel)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C2767-B4E8-BC45-8CD6-E08F272108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F286F-CD54-E94D-BC74-8D833CE2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01A17C-513F-9741-AC53-8759B1BF40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D64FEF-14EA-E44E-BB5B-E2D9C2DE44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D38FBE-A7CF-D849-9572-E8B015757C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07692D-9778-F942-B698-874B9FC5F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83" y="2287588"/>
            <a:ext cx="5054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14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("Würfel")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895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Logische </a:t>
            </a:r>
            <a:r>
              <a:rPr lang="de-DE">
                <a:cs typeface="Arial"/>
              </a:rPr>
              <a:t>Operatoren im Simulator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C216953A-F58E-4F83-948E-9928DF8EA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02" y="991789"/>
            <a:ext cx="4037681" cy="51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94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Logische </a:t>
            </a:r>
            <a:r>
              <a:rPr lang="de-DE">
                <a:cs typeface="Arial"/>
              </a:rPr>
              <a:t>Operatoren im Simulator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28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6" descr="Ein Bild, das draußen, Himmel enthält.&#10;&#10;Mit hoher Zuverlässigkeit generierte Beschreibung">
            <a:extLst>
              <a:ext uri="{FF2B5EF4-FFF2-40B4-BE49-F238E27FC236}">
                <a16:creationId xmlns:a16="http://schemas.microsoft.com/office/drawing/2014/main" id="{A97D9C06-64E0-43E3-9710-DF448D908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473" y="1583386"/>
            <a:ext cx="3854067" cy="35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58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5: A oder B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29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Char char="•"/>
            </a:pPr>
            <a:r>
              <a:rPr lang="de-DE" sz="2800">
                <a:cs typeface="Arial"/>
              </a:rPr>
              <a:t>Wenn A gedrückt, soll "A" erscheinen, </a:t>
            </a:r>
          </a:p>
          <a:p>
            <a:pPr>
              <a:buChar char="•"/>
            </a:pPr>
            <a:r>
              <a:rPr lang="de-DE" sz="2800">
                <a:cs typeface="Arial"/>
              </a:rPr>
              <a:t>Wenn B gedrückt, soll "B" erscheinen </a:t>
            </a:r>
          </a:p>
          <a:p>
            <a:pPr>
              <a:buChar char="•"/>
            </a:pPr>
            <a:r>
              <a:rPr lang="de-DE" sz="2800">
                <a:cs typeface="Arial"/>
              </a:rPr>
              <a:t>Wenn A und B gedrückt, soll ein "Herz" erscheinen </a:t>
            </a:r>
          </a:p>
          <a:p>
            <a:pPr>
              <a:buChar char="•"/>
            </a:pPr>
            <a:r>
              <a:rPr lang="de-DE" sz="2800">
                <a:cs typeface="Arial"/>
              </a:rPr>
              <a:t>Wenn nichts gedrückt ist, zeige nichts an. </a:t>
            </a: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2384F8-D739-499B-AA38-A53BA12AE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2" y="1479348"/>
            <a:ext cx="1979535" cy="16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7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92381-55E4-4AED-B855-31147EBD9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LIVE! Die Entwicklungsumgebung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2FA04A-C41F-4F11-A34B-661C5A6F08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F78FF3-E403-44C2-9FAE-179D54778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ED907D-483F-481C-A46A-977A56BEAB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3B943CB-764A-4AE7-A1B9-F44096B792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0773DD85-2A4D-4BB7-A68B-412108DF2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0" y="1539846"/>
            <a:ext cx="8407879" cy="42815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801576F-3BFC-6E46-9F10-98769E72A9F7}"/>
              </a:ext>
            </a:extLst>
          </p:cNvPr>
          <p:cNvSpPr txBox="1"/>
          <p:nvPr/>
        </p:nvSpPr>
        <p:spPr>
          <a:xfrm>
            <a:off x="360363" y="955071"/>
            <a:ext cx="327525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>
                <a:hlinkClick r:id="rId4"/>
              </a:rPr>
              <a:t>https://makecode.microbit.org/</a:t>
            </a:r>
            <a:endParaRPr lang="de-DE"/>
          </a:p>
          <a:p>
            <a:endParaRPr lang="de-DE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41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3CB7791E-471D-445B-BC6D-D8A71183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954" y="1151351"/>
            <a:ext cx="4248838" cy="470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70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</a:t>
            </a:r>
            <a:r>
              <a:rPr lang="de-DE" sz="4400" b="1" err="1">
                <a:cs typeface="Arial"/>
              </a:rPr>
              <a:t>AoderB</a:t>
            </a:r>
            <a:r>
              <a:rPr lang="de-DE" sz="4400" b="1">
                <a:cs typeface="Arial"/>
              </a:rPr>
              <a:t>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026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Variablen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66B18A4E-0D76-4D5E-8C7A-7EB32CF269A4}"/>
              </a:ext>
            </a:extLst>
          </p:cNvPr>
          <p:cNvSpPr txBox="1">
            <a:spLocks/>
          </p:cNvSpPr>
          <p:nvPr/>
        </p:nvSpPr>
        <p:spPr>
          <a:xfrm>
            <a:off x="365125" y="1539875"/>
            <a:ext cx="8305800" cy="441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2800">
                <a:cs typeface="Arial"/>
              </a:rPr>
              <a:t>Was sind Variablen?</a:t>
            </a:r>
            <a:endParaRPr lang="de-DE"/>
          </a:p>
        </p:txBody>
      </p:sp>
      <p:pic>
        <p:nvPicPr>
          <p:cNvPr id="5" name="Grafik 5" descr="Ein Bild, das Objekt enthält.&#10;&#10;Mit sehr hoher Zuverlässigkeit generierte Beschreibung">
            <a:extLst>
              <a:ext uri="{FF2B5EF4-FFF2-40B4-BE49-F238E27FC236}">
                <a16:creationId xmlns:a16="http://schemas.microsoft.com/office/drawing/2014/main" id="{9B4DF887-A315-452B-A0DD-C9EF7AC54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759" y="3227125"/>
            <a:ext cx="2743200" cy="178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8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Variablen</a:t>
            </a:r>
            <a:r>
              <a:rPr lang="de-DE" dirty="0">
                <a:cs typeface="Arial"/>
              </a:rPr>
              <a:t> im Simulator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F059B933-B9C7-4CA4-B811-A8ED86C3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67" y="1013329"/>
            <a:ext cx="4524260" cy="483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61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6: Rechner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34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de-DE" sz="2800" dirty="0">
                <a:cs typeface="Arial"/>
              </a:rPr>
              <a:t>Zeige eine Zahl auf dem </a:t>
            </a:r>
            <a:r>
              <a:rPr lang="de-DE" sz="2800" dirty="0" err="1">
                <a:cs typeface="Arial"/>
              </a:rPr>
              <a:t>micro:bit</a:t>
            </a:r>
            <a:r>
              <a:rPr lang="de-DE" sz="2800" dirty="0">
                <a:cs typeface="Arial"/>
              </a:rPr>
              <a:t> an</a:t>
            </a:r>
            <a:endParaRPr lang="en-US" sz="2800" dirty="0">
              <a:cs typeface="Arial"/>
            </a:endParaRPr>
          </a:p>
          <a:p>
            <a:pPr>
              <a:buChar char="•"/>
            </a:pPr>
            <a:r>
              <a:rPr lang="de-DE" sz="2800" dirty="0">
                <a:cs typeface="Arial"/>
              </a:rPr>
              <a:t>Wenn A gedrückt wird, zähle die Zahl hoch</a:t>
            </a:r>
          </a:p>
          <a:p>
            <a:pPr>
              <a:buChar char="•"/>
            </a:pPr>
            <a:r>
              <a:rPr lang="de-DE" sz="2800" dirty="0">
                <a:cs typeface="Arial"/>
              </a:rPr>
              <a:t>Wenn B gedrückt wird, zähle die Zahl runter</a:t>
            </a:r>
            <a:endParaRPr lang="en-US" sz="2800" dirty="0">
              <a:cs typeface="Arial"/>
            </a:endParaRPr>
          </a:p>
          <a:p>
            <a:pPr>
              <a:buNone/>
            </a:pPr>
            <a:endParaRPr lang="de-DE" sz="2800" dirty="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DA5AB9-8AA0-4084-8425-61ADC7E82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474993"/>
            <a:ext cx="1979537" cy="16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99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6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6" descr="Ein Bild, das Schild, draußen, Text, Straße enthält.&#10;&#10;Mit sehr hoher Zuverlässigkeit generierte Beschreibung">
            <a:extLst>
              <a:ext uri="{FF2B5EF4-FFF2-40B4-BE49-F238E27FC236}">
                <a16:creationId xmlns:a16="http://schemas.microsoft.com/office/drawing/2014/main" id="{7952DD2E-BD48-486F-B360-3A09A3A35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29" y="1077817"/>
            <a:ext cx="3220249" cy="51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34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("Rechner")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618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7: </a:t>
            </a:r>
            <a:r>
              <a:rPr lang="de-DE" err="1">
                <a:cs typeface="Arial"/>
              </a:rPr>
              <a:t>Würfel+Augen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37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de-DE" sz="2800">
                <a:cs typeface="Arial"/>
              </a:rPr>
              <a:t>Lade das Würfel-Programm</a:t>
            </a:r>
          </a:p>
          <a:p>
            <a:pPr>
              <a:buFont typeface="Arial"/>
              <a:buChar char="•"/>
            </a:pPr>
            <a:r>
              <a:rPr lang="de-DE" sz="2800">
                <a:cs typeface="Arial"/>
              </a:rPr>
              <a:t>Zeige das Ergebnis des Würfels mit Augen statt Zahlen</a:t>
            </a:r>
            <a:endParaRPr lang="de-DE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996FF9-5296-4186-B176-0DE6F52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479347"/>
            <a:ext cx="1979537" cy="161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73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 dirty="0"/>
              <a:t>OPTIONAL: Schere, Stein, Papier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38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de-DE" sz="2800" dirty="0">
                <a:cs typeface="Arial"/>
              </a:rPr>
              <a:t>Beim schütteln soll zufällig Stein/Schere/Papier angezeigt werden</a:t>
            </a:r>
          </a:p>
          <a:p>
            <a:pPr>
              <a:buNone/>
            </a:pPr>
            <a:endParaRPr lang="de-DE" sz="2800" dirty="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996FF9-5296-4186-B176-0DE6F52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479347"/>
            <a:ext cx="1979537" cy="1619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F768A5-409D-5C4B-925F-0D2892FE0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159" y="1137103"/>
            <a:ext cx="2775513" cy="248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09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7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39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Grafik 6" descr="Ein Bild, das Gebäude, Screenshot enthält.&#10;&#10;Mit hoher Zuverlässigkeit generierte Beschreibung">
            <a:extLst>
              <a:ext uri="{FF2B5EF4-FFF2-40B4-BE49-F238E27FC236}">
                <a16:creationId xmlns:a16="http://schemas.microsoft.com/office/drawing/2014/main" id="{FB185CED-0C19-4CA3-8334-E67839EBE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063" y="958527"/>
            <a:ext cx="4157031" cy="524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7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92381-55E4-4AED-B855-31147EBD9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Die Entwicklungsumgebung - Grundlagen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2FA04A-C41F-4F11-A34B-661C5A6F08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F78FF3-E403-44C2-9FAE-179D54778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ED907D-483F-481C-A46A-977A56BEAB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3B943CB-764A-4AE7-A1B9-F44096B792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801576F-3BFC-6E46-9F10-98769E72A9F7}"/>
              </a:ext>
            </a:extLst>
          </p:cNvPr>
          <p:cNvSpPr txBox="1"/>
          <p:nvPr/>
        </p:nvSpPr>
        <p:spPr>
          <a:xfrm>
            <a:off x="360363" y="955071"/>
            <a:ext cx="327525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de-DE">
                <a:hlinkClick r:id="rId3"/>
              </a:rPr>
              <a:t>https://makecode.microbit.org/</a:t>
            </a:r>
            <a:endParaRPr lang="de-DE"/>
          </a:p>
          <a:p>
            <a:endParaRPr lang="de-DE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4C8E5B-5873-2348-9CCB-28506ABD1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67" y="1594553"/>
            <a:ext cx="2904956" cy="429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 dirty="0"/>
              <a:t>Aufgabe</a:t>
            </a:r>
            <a:r>
              <a:rPr lang="de-DE" dirty="0">
                <a:cs typeface="Arial"/>
              </a:rPr>
              <a:t> 7: gezinkter </a:t>
            </a:r>
            <a:r>
              <a:rPr lang="de-DE" dirty="0" err="1">
                <a:cs typeface="Arial"/>
              </a:rPr>
              <a:t>Würfel+Augen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40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de-DE" sz="2800" dirty="0">
                <a:cs typeface="Arial"/>
              </a:rPr>
              <a:t>Lade das Würfel-Programm</a:t>
            </a:r>
          </a:p>
          <a:p>
            <a:pPr>
              <a:buFont typeface="Arial"/>
              <a:buChar char="•"/>
            </a:pPr>
            <a:r>
              <a:rPr lang="de-DE" sz="2800" dirty="0">
                <a:cs typeface="Arial"/>
              </a:rPr>
              <a:t>Zinke den Würfel: Die 6 soll häufiger angezeigt werden</a:t>
            </a:r>
          </a:p>
          <a:p>
            <a:pPr>
              <a:buFont typeface="Arial"/>
              <a:buChar char="•"/>
            </a:pPr>
            <a:r>
              <a:rPr lang="de-DE" sz="2800" dirty="0">
                <a:cs typeface="Arial"/>
              </a:rPr>
              <a:t>Zeige das Ergebnis des Würfels mit Augen statt Zahlen</a:t>
            </a:r>
          </a:p>
          <a:p>
            <a:pPr>
              <a:buFont typeface="Arial"/>
              <a:buChar char="•"/>
            </a:pPr>
            <a:endParaRPr lang="de-DE" dirty="0">
              <a:cs typeface="Arial"/>
            </a:endParaRPr>
          </a:p>
          <a:p>
            <a:pPr>
              <a:buNone/>
            </a:pPr>
            <a:endParaRPr lang="de-DE" sz="2800" dirty="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3996FF9-5296-4186-B176-0DE6F524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1" y="1479347"/>
            <a:ext cx="1979537" cy="161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13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1EA9DB-EB01-44B2-915F-1347AF9F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 Aufgabe 7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6A6BAB0-3B7B-4E5C-8062-04791864D6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CBE2A6-D2E7-4D11-AAE4-0F7833948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83EC8CD-2267-4EB5-AF9C-BF69C004CC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270EE5B-A2CD-45DA-A257-7FB71E13A2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2A832CB-0EAE-4951-9187-22D3437AD7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2E3BCD4-0A31-4994-8378-D3022CEFE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480" y="1446004"/>
            <a:ext cx="4975824" cy="459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5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("</a:t>
            </a:r>
            <a:r>
              <a:rPr lang="de-DE" sz="4400" b="1" err="1">
                <a:cs typeface="Arial"/>
              </a:rPr>
              <a:t>WuerfelAugen</a:t>
            </a:r>
            <a:r>
              <a:rPr lang="de-DE" sz="4400" b="1">
                <a:cs typeface="Arial"/>
              </a:rPr>
              <a:t>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973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0956A7D-1815-DE49-8EC0-0E5526C43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151" y="953725"/>
            <a:ext cx="3346987" cy="31825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8: Kompass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43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800">
              <a:cs typeface="Arial"/>
            </a:endParaRPr>
          </a:p>
          <a:p>
            <a:pPr>
              <a:buChar char="•"/>
            </a:pPr>
            <a:r>
              <a:rPr lang="de-DE" sz="2800">
                <a:cs typeface="Arial"/>
              </a:rPr>
              <a:t>Zeige die Ausrichtung (°) vom Kompass an</a:t>
            </a:r>
          </a:p>
        </p:txBody>
      </p:sp>
    </p:spTree>
    <p:extLst>
      <p:ext uri="{BB962C8B-B14F-4D97-AF65-F5344CB8AC3E}">
        <p14:creationId xmlns:p14="http://schemas.microsoft.com/office/powerpoint/2010/main" val="3818420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8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E2D7A4-BEBF-B84C-81E0-71F1B7D10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778000"/>
            <a:ext cx="79502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30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456550"/>
            <a:ext cx="8314980" cy="549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de-DE" sz="4400" b="1">
                <a:cs typeface="Arial"/>
              </a:rPr>
              <a:t>Speichert (“Kompass") und erstellt ein neues Projekt!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F6D51D3-7067-4854-BA45-B7ED16F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500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0956A7D-1815-DE49-8EC0-0E5526C43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151" y="953725"/>
            <a:ext cx="3346987" cy="31825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 fontScale="90000"/>
          </a:bodyPr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 9: Kompass erweitert</a:t>
            </a:r>
            <a:br>
              <a:rPr lang="de-DE">
                <a:cs typeface="Arial"/>
              </a:rPr>
            </a:b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46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800" dirty="0">
              <a:cs typeface="Arial"/>
            </a:endParaRPr>
          </a:p>
          <a:p>
            <a:pPr>
              <a:buChar char="•"/>
            </a:pPr>
            <a:r>
              <a:rPr lang="de-DE" sz="2800" dirty="0">
                <a:cs typeface="Arial"/>
              </a:rPr>
              <a:t>Zeige die Himmelsrichtung vom Kompass an</a:t>
            </a:r>
          </a:p>
          <a:p>
            <a:pPr>
              <a:buChar char="•"/>
            </a:pPr>
            <a:r>
              <a:rPr lang="de-DE" sz="2800" dirty="0">
                <a:cs typeface="Arial"/>
              </a:rPr>
              <a:t>Norden (0-90), Osten (90-180), Süden (180-270), Westen (270-360)</a:t>
            </a:r>
          </a:p>
        </p:txBody>
      </p:sp>
    </p:spTree>
    <p:extLst>
      <p:ext uri="{BB962C8B-B14F-4D97-AF65-F5344CB8AC3E}">
        <p14:creationId xmlns:p14="http://schemas.microsoft.com/office/powerpoint/2010/main" val="1432504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Lösung zu Aufgabe 9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AEFC6A0-291B-5D41-BD1C-F5B127EA7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53725"/>
            <a:ext cx="8502854" cy="52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65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 fontScale="90000"/>
          </a:bodyPr>
          <a:lstStyle/>
          <a:p>
            <a:r>
              <a:rPr lang="de-DE">
                <a:cs typeface="Arial"/>
              </a:rPr>
              <a:t>BONUS</a:t>
            </a:r>
            <a:br>
              <a:rPr lang="de-DE">
                <a:cs typeface="Arial"/>
              </a:rPr>
            </a:b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48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0F5B70E5-EF66-1E47-A1A4-1AEE7D2E988B}"/>
              </a:ext>
            </a:extLst>
          </p:cNvPr>
          <p:cNvSpPr txBox="1">
            <a:spLocks/>
          </p:cNvSpPr>
          <p:nvPr/>
        </p:nvSpPr>
        <p:spPr>
          <a:xfrm>
            <a:off x="395536" y="1060114"/>
            <a:ext cx="8305800" cy="34086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de-DE" sz="2800">
                <a:cs typeface="Arial"/>
              </a:rPr>
              <a:t>NO: 40-50°</a:t>
            </a:r>
          </a:p>
          <a:p>
            <a:pPr>
              <a:buFontTx/>
              <a:buChar char="•"/>
            </a:pPr>
            <a:r>
              <a:rPr lang="de-DE" sz="2800">
                <a:cs typeface="Arial"/>
              </a:rPr>
              <a:t>SO: 130-140°</a:t>
            </a:r>
          </a:p>
          <a:p>
            <a:pPr>
              <a:buFontTx/>
              <a:buChar char="•"/>
            </a:pPr>
            <a:r>
              <a:rPr lang="de-DE" sz="2800">
                <a:cs typeface="Arial"/>
              </a:rPr>
              <a:t>SW: 220-230°</a:t>
            </a:r>
          </a:p>
          <a:p>
            <a:pPr>
              <a:buFontTx/>
              <a:buChar char="•"/>
            </a:pPr>
            <a:r>
              <a:rPr lang="de-DE" sz="2800">
                <a:cs typeface="Arial"/>
              </a:rPr>
              <a:t>NW: 310-320°</a:t>
            </a:r>
          </a:p>
          <a:p>
            <a:pPr>
              <a:buFontTx/>
              <a:buChar char="•"/>
            </a:pPr>
            <a:endParaRPr lang="de-DE" sz="2800">
              <a:cs typeface="Arial"/>
            </a:endParaRPr>
          </a:p>
          <a:p>
            <a:pPr marL="0" indent="0">
              <a:buNone/>
            </a:pPr>
            <a:r>
              <a:rPr lang="de-DE" sz="2800">
                <a:cs typeface="Arial"/>
              </a:rPr>
              <a:t>(Gradzahlen sind mit Toleranz) </a:t>
            </a:r>
          </a:p>
        </p:txBody>
      </p:sp>
    </p:spTree>
    <p:extLst>
      <p:ext uri="{BB962C8B-B14F-4D97-AF65-F5344CB8AC3E}">
        <p14:creationId xmlns:p14="http://schemas.microsoft.com/office/powerpoint/2010/main" val="39605413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cs typeface="Arial"/>
              </a:rPr>
              <a:t>BONUS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49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F7F1871-94A0-C543-8B18-CACA6ADB22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91" y="815801"/>
            <a:ext cx="6295132" cy="53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2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34791-AD1F-8746-9CC8-E953B906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Der Simulator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26EA564-1E9C-DB48-B898-A7C6D599E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7885A9-74D8-8E48-9523-3CB6635A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879F9B9-D255-424D-9EDD-7F6A30AFC2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B8633C-F503-014B-BB5E-70FFAE1EE5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A98FD73-C869-AF46-AD48-62A2435330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Bildschirmfoto 2018-06-20 um 16.28.09.png" descr="Bildschirmfoto 2018-06-20 um 16.28.09.png">
            <a:extLst>
              <a:ext uri="{FF2B5EF4-FFF2-40B4-BE49-F238E27FC236}">
                <a16:creationId xmlns:a16="http://schemas.microsoft.com/office/drawing/2014/main" id="{B9D25801-9601-0441-ADC3-C2426A1C4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90987" y="1539875"/>
            <a:ext cx="3849316" cy="36004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tart / Stopp">
            <a:extLst>
              <a:ext uri="{FF2B5EF4-FFF2-40B4-BE49-F238E27FC236}">
                <a16:creationId xmlns:a16="http://schemas.microsoft.com/office/drawing/2014/main" id="{075ABD07-7675-3743-8E0D-DEAFF619F412}"/>
              </a:ext>
            </a:extLst>
          </p:cNvPr>
          <p:cNvSpPr txBox="1"/>
          <p:nvPr/>
        </p:nvSpPr>
        <p:spPr>
          <a:xfrm>
            <a:off x="786478" y="5327224"/>
            <a:ext cx="196657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t>Start / </a:t>
            </a:r>
            <a:r>
              <a:rPr err="1"/>
              <a:t>Stopp</a:t>
            </a:r>
            <a:endParaRPr/>
          </a:p>
        </p:txBody>
      </p:sp>
      <p:sp>
        <p:nvSpPr>
          <p:cNvPr id="10" name="Neustart">
            <a:extLst>
              <a:ext uri="{FF2B5EF4-FFF2-40B4-BE49-F238E27FC236}">
                <a16:creationId xmlns:a16="http://schemas.microsoft.com/office/drawing/2014/main" id="{9BD31AB5-78FD-F84F-BB5A-EAC877100B54}"/>
              </a:ext>
            </a:extLst>
          </p:cNvPr>
          <p:cNvSpPr txBox="1"/>
          <p:nvPr/>
        </p:nvSpPr>
        <p:spPr>
          <a:xfrm>
            <a:off x="3473064" y="5354523"/>
            <a:ext cx="136763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err="1"/>
              <a:t>Neustart</a:t>
            </a:r>
            <a:endParaRPr/>
          </a:p>
        </p:txBody>
      </p:sp>
      <p:sp>
        <p:nvSpPr>
          <p:cNvPr id="11" name="Zeitlupe">
            <a:extLst>
              <a:ext uri="{FF2B5EF4-FFF2-40B4-BE49-F238E27FC236}">
                <a16:creationId xmlns:a16="http://schemas.microsoft.com/office/drawing/2014/main" id="{3BED94DD-694D-7B4F-BCDB-B984B35C5B84}"/>
              </a:ext>
            </a:extLst>
          </p:cNvPr>
          <p:cNvSpPr txBox="1"/>
          <p:nvPr/>
        </p:nvSpPr>
        <p:spPr>
          <a:xfrm>
            <a:off x="5631841" y="5443879"/>
            <a:ext cx="1293267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err="1"/>
              <a:t>Zeitlupe</a:t>
            </a:r>
            <a:endParaRPr/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4019F875-D605-1F4C-A90D-2DAE1EB15B5A}"/>
              </a:ext>
            </a:extLst>
          </p:cNvPr>
          <p:cNvSpPr/>
          <p:nvPr/>
        </p:nvSpPr>
        <p:spPr>
          <a:xfrm flipV="1">
            <a:off x="1815132" y="4741073"/>
            <a:ext cx="1657932" cy="6548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Linie">
            <a:extLst>
              <a:ext uri="{FF2B5EF4-FFF2-40B4-BE49-F238E27FC236}">
                <a16:creationId xmlns:a16="http://schemas.microsoft.com/office/drawing/2014/main" id="{1E9FDE3E-47BE-3845-814D-149708C63D44}"/>
              </a:ext>
            </a:extLst>
          </p:cNvPr>
          <p:cNvSpPr/>
          <p:nvPr/>
        </p:nvSpPr>
        <p:spPr>
          <a:xfrm flipV="1">
            <a:off x="3978533" y="4824154"/>
            <a:ext cx="98411" cy="5873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" name="Linie">
            <a:extLst>
              <a:ext uri="{FF2B5EF4-FFF2-40B4-BE49-F238E27FC236}">
                <a16:creationId xmlns:a16="http://schemas.microsoft.com/office/drawing/2014/main" id="{A0DD6ED4-4FF1-1843-BCEF-209448FAFBF9}"/>
              </a:ext>
            </a:extLst>
          </p:cNvPr>
          <p:cNvSpPr/>
          <p:nvPr/>
        </p:nvSpPr>
        <p:spPr>
          <a:xfrm flipH="1" flipV="1">
            <a:off x="4501717" y="4824153"/>
            <a:ext cx="1567595" cy="6748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87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  <p:bldP spid="12" grpId="0" animBg="1" advAuto="0"/>
      <p:bldP spid="13" grpId="0" animBg="1" advAuto="0"/>
      <p:bldP spid="14" grpId="0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77ED8ED-8E69-0744-8EA8-42CD2B3E58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264" y="453750"/>
            <a:ext cx="4533284" cy="452775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 fontScale="90000"/>
          </a:bodyPr>
          <a:lstStyle/>
          <a:p>
            <a:r>
              <a:rPr lang="de-DE">
                <a:cs typeface="Arial"/>
              </a:rPr>
              <a:t>BONUS</a:t>
            </a:r>
            <a:br>
              <a:rPr lang="de-DE">
                <a:cs typeface="Arial"/>
              </a:rPr>
            </a:b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50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0F5B70E5-EF66-1E47-A1A4-1AEE7D2E988B}"/>
              </a:ext>
            </a:extLst>
          </p:cNvPr>
          <p:cNvSpPr txBox="1">
            <a:spLocks/>
          </p:cNvSpPr>
          <p:nvPr/>
        </p:nvSpPr>
        <p:spPr>
          <a:xfrm>
            <a:off x="360364" y="4216269"/>
            <a:ext cx="8305800" cy="23253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endParaRPr lang="de-DE" sz="2800">
              <a:cs typeface="Arial"/>
            </a:endParaRPr>
          </a:p>
          <a:p>
            <a:pPr>
              <a:buFontTx/>
              <a:buChar char="•"/>
            </a:pPr>
            <a:endParaRPr lang="de-DE" sz="2800">
              <a:cs typeface="Arial"/>
            </a:endParaRPr>
          </a:p>
          <a:p>
            <a:pPr>
              <a:buFontTx/>
              <a:buChar char="•"/>
            </a:pPr>
            <a:r>
              <a:rPr lang="de-DE" sz="2800">
                <a:cs typeface="Arial"/>
              </a:rPr>
              <a:t>NNO 0-22.5°, NO 45°, ONO: 45-67.5 .... usw.</a:t>
            </a:r>
          </a:p>
        </p:txBody>
      </p:sp>
    </p:spTree>
    <p:extLst>
      <p:ext uri="{BB962C8B-B14F-4D97-AF65-F5344CB8AC3E}">
        <p14:creationId xmlns:p14="http://schemas.microsoft.com/office/powerpoint/2010/main" val="3264016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6236-54E9-CD4A-9D09-DACB0A6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Wiederholung: Blinkendes Herz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A842-5907-3244-867A-408797AEC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12DA8-6509-9747-89F4-681C5BE2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A8D73-7363-F541-B913-73501F8DA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95EA2-2BD5-054B-A439-41EB848D4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Mache ein blinkendes Herz!</a:t>
            </a:r>
          </a:p>
          <a:p>
            <a:r>
              <a:rPr lang="de-DE" dirty="0"/>
              <a:t>Tipp: Dauerhaft Schleife benutzen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Bonus Aufgabe: Das Herz soll alle 2 Sekunden blinken (Block “pausiere“ benutzen)</a:t>
            </a:r>
          </a:p>
          <a:p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91339-DD68-D24B-9690-710A9849B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97BA28-04A7-284B-A42F-A04033460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571" y="2955630"/>
            <a:ext cx="3104762" cy="25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50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6236-54E9-CD4A-9D09-DACB0A6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Lösung: Blinkendes Herz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A842-5907-3244-867A-408797AEC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12DA8-6509-9747-89F4-681C5BE2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A8D73-7363-F541-B913-73501F8DA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95EA2-2BD5-054B-A439-41EB848D4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91339-DD68-D24B-9690-710A9849B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6095FC-4826-F447-856B-148898A32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01" y="1707125"/>
            <a:ext cx="1580427" cy="40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6236-54E9-CD4A-9D09-DACB0A6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Wiederholung: Knöpfe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A842-5907-3244-867A-408797AEC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12DA8-6509-9747-89F4-681C5BE2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A8D73-7363-F541-B913-73501F8DA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95EA2-2BD5-054B-A439-41EB848D4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000" dirty="0">
                <a:cs typeface="Arial"/>
              </a:rPr>
              <a:t>Wenn du auf Knopf A drückst, erscheint blinkendes Herz</a:t>
            </a:r>
          </a:p>
          <a:p>
            <a:r>
              <a:rPr lang="de-DE" sz="2000" dirty="0">
                <a:cs typeface="Arial"/>
              </a:rPr>
              <a:t>Wenn du auf Knopf B drückst, erscheint ein zufälliges Zahl zwischen 1 und 7</a:t>
            </a:r>
          </a:p>
          <a:p>
            <a:r>
              <a:rPr lang="de-DE" sz="2000" dirty="0">
                <a:cs typeface="Arial"/>
              </a:rPr>
              <a:t>Wenn Knöpfe A und B gedrückt sind, erscheint </a:t>
            </a:r>
            <a:r>
              <a:rPr lang="de-DE" sz="2000" dirty="0" err="1">
                <a:cs typeface="Arial"/>
              </a:rPr>
              <a:t>Zeicheinfolge</a:t>
            </a:r>
            <a:r>
              <a:rPr lang="de-DE" sz="2000" dirty="0">
                <a:cs typeface="Arial"/>
              </a:rPr>
              <a:t> „Hacker School“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91339-DD68-D24B-9690-710A9849B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712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6236-54E9-CD4A-9D09-DACB0A6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Lösung: Knöpfe</a:t>
            </a:r>
            <a:br>
              <a:rPr lang="de-DE" dirty="0"/>
            </a:b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A842-5907-3244-867A-408797AEC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12DA8-6509-9747-89F4-681C5BE2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A8D73-7363-F541-B913-73501F8DA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95EA2-2BD5-054B-A439-41EB848D4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91339-DD68-D24B-9690-710A9849B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AA58DE-9AA4-C944-A686-19C8DE033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879" y="1776751"/>
            <a:ext cx="3828225" cy="372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363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6236-54E9-CD4A-9D09-DACB0A6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Wiederholung: Variablen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A842-5907-3244-867A-408797AEC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12DA8-6509-9747-89F4-681C5BE2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A8D73-7363-F541-B913-73501F8DA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95EA2-2BD5-054B-A439-41EB848D4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har char="•"/>
            </a:pPr>
            <a:r>
              <a:rPr lang="de-DE" sz="2000" dirty="0">
                <a:cs typeface="Arial"/>
              </a:rPr>
              <a:t>Variable in der Programmiersprache ist ein Behälter für verschieden Daten, zum Beispiel für Zahlen (1, 2, 3…), Zeichen (a, b, c…) oder Zeichenfolgen (Hacker, School)</a:t>
            </a:r>
          </a:p>
          <a:p>
            <a:pPr>
              <a:buChar char="•"/>
            </a:pPr>
            <a:r>
              <a:rPr lang="de-DE" sz="2000" dirty="0">
                <a:cs typeface="Arial"/>
              </a:rPr>
              <a:t>Jede Variable hat ihren Name</a:t>
            </a:r>
          </a:p>
          <a:p>
            <a:pPr>
              <a:buChar char="•"/>
            </a:pPr>
            <a:r>
              <a:rPr lang="de-DE" sz="2000" dirty="0">
                <a:cs typeface="Arial"/>
              </a:rPr>
              <a:t>Variablen können jederzeit abgefragt und verändert werden</a:t>
            </a:r>
          </a:p>
          <a:p>
            <a:pPr>
              <a:buChar char="•"/>
            </a:pPr>
            <a:endParaRPr lang="de-DE" sz="2000" dirty="0">
              <a:cs typeface="Arial"/>
            </a:endParaRPr>
          </a:p>
          <a:p>
            <a:pPr marL="0" indent="0">
              <a:buNone/>
            </a:pPr>
            <a:endParaRPr lang="de-DE" sz="2000" dirty="0">
              <a:cs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91339-DD68-D24B-9690-710A9849B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8652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6236-54E9-CD4A-9D09-DACB0A6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Wiederholung: Variablen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A842-5907-3244-867A-408797AEC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56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12DA8-6509-9747-89F4-681C5BE2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A8D73-7363-F541-B913-73501F8DA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Zahlen und Zeichenfolgen oder Strings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95EA2-2BD5-054B-A439-41EB848D4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har char="•"/>
            </a:pPr>
            <a:endParaRPr lang="de-DE" sz="2000" dirty="0"/>
          </a:p>
          <a:p>
            <a:pPr>
              <a:buFontTx/>
              <a:buChar char="•"/>
            </a:pPr>
            <a:r>
              <a:rPr lang="de-DE" sz="1600" dirty="0"/>
              <a:t>Mit dem folgenden Befehl kannst du den aktuellen Wert einer Zahl abfragen: </a:t>
            </a:r>
            <a:endParaRPr lang="de-DE" sz="1600" dirty="0">
              <a:cs typeface="Arial"/>
            </a:endParaRPr>
          </a:p>
          <a:p>
            <a:pPr>
              <a:buChar char="•"/>
            </a:pPr>
            <a:endParaRPr lang="de-DE" sz="2000" dirty="0"/>
          </a:p>
          <a:p>
            <a:pPr>
              <a:buChar char="•"/>
            </a:pPr>
            <a:endParaRPr lang="de-DE" sz="2000" dirty="0"/>
          </a:p>
          <a:p>
            <a:pPr>
              <a:buChar char="•"/>
            </a:pPr>
            <a:endParaRPr lang="de-DE" sz="1600" dirty="0"/>
          </a:p>
          <a:p>
            <a:pPr>
              <a:buChar char="•"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>
              <a:buChar char="•"/>
            </a:pPr>
            <a:r>
              <a:rPr lang="de-DE" sz="1600" dirty="0"/>
              <a:t>Eine Zeichenfolge nennt man in der Programmierung auch </a:t>
            </a:r>
            <a:r>
              <a:rPr lang="de-DE" sz="1600" b="1" dirty="0"/>
              <a:t>String</a:t>
            </a:r>
          </a:p>
          <a:p>
            <a:pPr>
              <a:buChar char="•"/>
            </a:pPr>
            <a:r>
              <a:rPr lang="de-DE" sz="1600" dirty="0"/>
              <a:t>So kannst du eine Zeichenfolge speichern und am LED-Display des </a:t>
            </a:r>
            <a:r>
              <a:rPr lang="de-DE" sz="1600" dirty="0" err="1"/>
              <a:t>microbit</a:t>
            </a:r>
            <a:r>
              <a:rPr lang="de-DE" sz="1600" dirty="0"/>
              <a:t> anzeigen:</a:t>
            </a:r>
          </a:p>
          <a:p>
            <a:pPr marL="0" indent="0">
              <a:buNone/>
            </a:pPr>
            <a:endParaRPr lang="de-DE" sz="2000" dirty="0">
              <a:cs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91339-DD68-D24B-9690-710A9849B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8D6F71-86B6-504E-9B02-E6E264BD7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135" y="4366701"/>
            <a:ext cx="4927600" cy="148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77145-1502-5541-9D61-B19596C32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27" y="2331464"/>
            <a:ext cx="5314522" cy="127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751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6236-54E9-CD4A-9D09-DACB0A6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Wiederholung: Variablen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A842-5907-3244-867A-408797AEC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57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12DA8-6509-9747-89F4-681C5BE2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A8D73-7363-F541-B913-73501F8DA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95EA2-2BD5-054B-A439-41EB848D4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har char="•"/>
            </a:pPr>
            <a:r>
              <a:rPr lang="de-DE" sz="2000" dirty="0">
                <a:cs typeface="Arial"/>
              </a:rPr>
              <a:t>Erstelle Variable namens “Zahl“</a:t>
            </a:r>
          </a:p>
          <a:p>
            <a:pPr>
              <a:buChar char="•"/>
            </a:pPr>
            <a:r>
              <a:rPr lang="de-DE" sz="2000" dirty="0">
                <a:cs typeface="Arial"/>
              </a:rPr>
              <a:t>Beim Start muss die Variable namens „Zahl“ auf 0 eingestellt sein</a:t>
            </a:r>
            <a:endParaRPr lang="en-US" sz="2000" dirty="0">
              <a:cs typeface="Arial"/>
            </a:endParaRPr>
          </a:p>
          <a:p>
            <a:pPr>
              <a:buChar char="•"/>
            </a:pPr>
            <a:r>
              <a:rPr lang="de-DE" sz="2000" dirty="0">
                <a:cs typeface="Arial"/>
              </a:rPr>
              <a:t>Wenn A gedrückt wird, zähle die Zahl um 2 hoch</a:t>
            </a:r>
          </a:p>
          <a:p>
            <a:pPr>
              <a:buChar char="•"/>
            </a:pPr>
            <a:r>
              <a:rPr lang="de-DE" sz="2000" dirty="0">
                <a:cs typeface="Arial"/>
              </a:rPr>
              <a:t>Wenn B gedrückt wird, zähle die Zahl um 3 runter</a:t>
            </a:r>
          </a:p>
          <a:p>
            <a:pPr>
              <a:buChar char="•"/>
            </a:pPr>
            <a:r>
              <a:rPr lang="de-DE" sz="2000" dirty="0">
                <a:cs typeface="Arial"/>
              </a:rPr>
              <a:t>Wenn A+B gedrückt wird, ändere Variable „Zahl“ auf 0</a:t>
            </a:r>
            <a:endParaRPr lang="en-US" sz="2000" dirty="0">
              <a:cs typeface="Arial"/>
            </a:endParaRPr>
          </a:p>
          <a:p>
            <a:pPr marL="0" indent="0">
              <a:buNone/>
            </a:pPr>
            <a:endParaRPr lang="de-DE" sz="2000" dirty="0">
              <a:cs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91339-DD68-D24B-9690-710A9849B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443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6236-54E9-CD4A-9D09-DACB0A6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Lösung: Variablen</a:t>
            </a:r>
            <a:br>
              <a:rPr lang="de-DE" dirty="0"/>
            </a:b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A842-5907-3244-867A-408797AEC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12DA8-6509-9747-89F4-681C5BE2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A8D73-7363-F541-B913-73501F8DA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95EA2-2BD5-054B-A439-41EB848D4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91339-DD68-D24B-9690-710A9849B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43FAB0-AC5D-9D41-9D9E-07B627231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476" y="1765793"/>
            <a:ext cx="5046752" cy="39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80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6236-54E9-CD4A-9D09-DACB0A6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Wiederholung: Kompass mit Pfeil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A842-5907-3244-867A-408797AEC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59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12DA8-6509-9747-89F4-681C5BE2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A8D73-7363-F541-B913-73501F8DA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95EA2-2BD5-054B-A439-41EB848D4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har char="•"/>
            </a:pPr>
            <a:r>
              <a:rPr lang="de-DE" sz="2000" dirty="0">
                <a:cs typeface="Arial"/>
              </a:rPr>
              <a:t>Zeige die Himmelsrichtung vom Kompass an, diesmal mit Pfeilen:</a:t>
            </a:r>
          </a:p>
          <a:p>
            <a:pPr lvl="1">
              <a:buFontTx/>
              <a:buChar char="•"/>
            </a:pPr>
            <a:r>
              <a:rPr lang="de-DE" sz="1800" dirty="0">
                <a:cs typeface="Arial"/>
              </a:rPr>
              <a:t>Norden (0-90)   - </a:t>
            </a:r>
            <a:r>
              <a:rPr lang="de-DE" sz="1800" b="1" dirty="0"/>
              <a:t>↑</a:t>
            </a:r>
            <a:endParaRPr lang="de-DE" sz="1800" dirty="0">
              <a:cs typeface="Arial"/>
            </a:endParaRPr>
          </a:p>
          <a:p>
            <a:pPr lvl="1">
              <a:buFontTx/>
              <a:buChar char="•"/>
            </a:pPr>
            <a:r>
              <a:rPr lang="de-DE" sz="1800" dirty="0">
                <a:cs typeface="Arial"/>
              </a:rPr>
              <a:t>Osten (90-180) - </a:t>
            </a:r>
            <a:r>
              <a:rPr lang="de-DE" sz="1800" b="1" dirty="0"/>
              <a:t>→</a:t>
            </a:r>
            <a:endParaRPr lang="de-DE" sz="1800" dirty="0">
              <a:cs typeface="Arial"/>
            </a:endParaRPr>
          </a:p>
          <a:p>
            <a:pPr lvl="1">
              <a:buChar char="•"/>
            </a:pPr>
            <a:r>
              <a:rPr lang="de-DE" sz="1800" dirty="0">
                <a:cs typeface="Arial"/>
              </a:rPr>
              <a:t>Süden (180-270)  - </a:t>
            </a:r>
            <a:r>
              <a:rPr lang="de-DE" sz="1800" b="1" dirty="0"/>
              <a:t>↓</a:t>
            </a:r>
            <a:endParaRPr lang="de-DE" sz="1800" dirty="0">
              <a:cs typeface="Arial"/>
            </a:endParaRPr>
          </a:p>
          <a:p>
            <a:pPr lvl="1">
              <a:buFontTx/>
              <a:buChar char="•"/>
            </a:pPr>
            <a:r>
              <a:rPr lang="de-DE" sz="1800" dirty="0">
                <a:cs typeface="Arial"/>
              </a:rPr>
              <a:t>Westen (270-360) - </a:t>
            </a:r>
            <a:r>
              <a:rPr lang="de-DE" sz="1800" b="1" dirty="0"/>
              <a:t>←</a:t>
            </a:r>
          </a:p>
          <a:p>
            <a:pPr lvl="1">
              <a:buChar char="•"/>
            </a:pPr>
            <a:endParaRPr lang="de-DE" sz="1800" dirty="0">
              <a:cs typeface="Arial"/>
            </a:endParaRPr>
          </a:p>
          <a:p>
            <a:pPr marL="0" indent="0">
              <a:buNone/>
            </a:pPr>
            <a:endParaRPr lang="de-DE" sz="2000" dirty="0">
              <a:cs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91339-DD68-D24B-9690-710A9849B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8DD8A2-7D70-E04B-91BF-2F2BF3F69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894" y="3317655"/>
            <a:ext cx="3148498" cy="26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87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</a:t>
            </a:r>
            <a:r>
              <a:rPr lang="de-DE">
                <a:cs typeface="Arial"/>
              </a:rPr>
              <a:t> 1: Ausgabe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988288"/>
            <a:ext cx="8305800" cy="3961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2800"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2400">
                <a:cs typeface="Arial"/>
              </a:rPr>
              <a:t>1. Öffne den Simulator: </a:t>
            </a:r>
            <a:r>
              <a:rPr lang="de-DE" sz="2400" u="sng">
                <a:cs typeface="Arial"/>
                <a:hlinkClick r:id="rId3"/>
              </a:rPr>
              <a:t>https://makecode.microbit.org/</a:t>
            </a:r>
            <a:endParaRPr lang="de-DE" sz="24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2. Erstelle ein neues Projekt namens "Grundlagen" </a:t>
            </a:r>
          </a:p>
          <a:p>
            <a:pPr>
              <a:buNone/>
            </a:pPr>
            <a:r>
              <a:rPr lang="de-DE" sz="2400">
                <a:cs typeface="Arial"/>
              </a:rPr>
              <a:t>3. Schreibe „&gt;(Symbol) Hacker School Herz(Symbol)“ auf das Display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8839973-EE79-4BEC-BB12-D7B70206F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232" y="1549541"/>
            <a:ext cx="1979535" cy="16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416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Messenger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0" rIns="91440" bIns="0" rtlCol="0" anchor="t">
            <a:noAutofit/>
          </a:bodyPr>
          <a:lstStyle/>
          <a:p>
            <a:r>
              <a:rPr lang="de-DE">
                <a:cs typeface="Arial"/>
              </a:rPr>
              <a:t>Entwicklung eines Messenger</a:t>
            </a:r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1000"/>
              <a:t>Quelle: Falls benötigt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60</a:t>
            </a:fld>
            <a:endParaRPr lang="de-DE" sz="100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F3F3C553-6341-4787-89FF-DE4B5EA4A9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FE3E0A2-D791-483F-A378-9061F48AD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2302615"/>
            <a:ext cx="2751652" cy="22527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1C0FBE5-88C9-4E92-A9E8-D27E48C3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275" y="2302615"/>
            <a:ext cx="2755129" cy="225276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D436201-CDB3-4085-B888-CC1E70953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587" y="2486025"/>
            <a:ext cx="12668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31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/>
              <a:t>Aufgabe 8</a:t>
            </a:r>
            <a:r>
              <a:rPr lang="de-DE">
                <a:cs typeface="Arial"/>
              </a:rPr>
              <a:t>: Senderfrequenz und Zahl schicken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61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10" name="Grafik 6" descr="Ein Bild, das Screenshot, Text enthält.&#10;&#10;Mit hoher Zuverlässigkeit generierte Beschreibung">
            <a:extLst>
              <a:ext uri="{FF2B5EF4-FFF2-40B4-BE49-F238E27FC236}">
                <a16:creationId xmlns:a16="http://schemas.microsoft.com/office/drawing/2014/main" id="{42708215-FD64-455E-826B-1584BF38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975601"/>
            <a:ext cx="2743200" cy="1447800"/>
          </a:xfrm>
          <a:prstGeom prst="rect">
            <a:avLst/>
          </a:prstGeom>
        </p:spPr>
      </p:pic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5CED409A-9EC3-40B6-B02A-C547E605FFA4}"/>
              </a:ext>
            </a:extLst>
          </p:cNvPr>
          <p:cNvSpPr txBox="1">
            <a:spLocks/>
          </p:cNvSpPr>
          <p:nvPr/>
        </p:nvSpPr>
        <p:spPr>
          <a:xfrm>
            <a:off x="2881163" y="4012887"/>
            <a:ext cx="8305800" cy="23253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2800">
                <a:cs typeface="Arial"/>
              </a:rPr>
              <a:t>Schickt euch eine Zahl!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5244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zu Aufgabe 8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945" y="1539875"/>
            <a:ext cx="3440017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2800">
                <a:cs typeface="Arial"/>
              </a:rPr>
              <a:t>Sender: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F3D84BE-6196-4AD2-AC2A-B7A1F378B39B}"/>
              </a:ext>
            </a:extLst>
          </p:cNvPr>
          <p:cNvSpPr txBox="1">
            <a:spLocks/>
          </p:cNvSpPr>
          <p:nvPr/>
        </p:nvSpPr>
        <p:spPr>
          <a:xfrm>
            <a:off x="4309165" y="1536203"/>
            <a:ext cx="3440017" cy="4410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9875" indent="-26987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1325" indent="-1841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7063" indent="-1778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3275" indent="-17621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89013" indent="-177800" algn="l" defTabSz="985838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2800">
                <a:cs typeface="Arial"/>
              </a:rPr>
              <a:t>Empfänger:</a:t>
            </a:r>
          </a:p>
        </p:txBody>
      </p:sp>
      <p:pic>
        <p:nvPicPr>
          <p:cNvPr id="9" name="Grafik 9" descr="Ein Bild, das Text, Screenshot enthält.&#10;&#10;Mit hoher Zuverlässigkeit generierte Beschreibung">
            <a:extLst>
              <a:ext uri="{FF2B5EF4-FFF2-40B4-BE49-F238E27FC236}">
                <a16:creationId xmlns:a16="http://schemas.microsoft.com/office/drawing/2014/main" id="{B3A73A38-18CB-4B68-A9D4-AFDDB87B8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03" y="2293861"/>
            <a:ext cx="2552700" cy="2105025"/>
          </a:xfrm>
          <a:prstGeom prst="rect">
            <a:avLst/>
          </a:prstGeom>
        </p:spPr>
      </p:pic>
      <p:pic>
        <p:nvPicPr>
          <p:cNvPr id="11" name="Grafik 11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3B1D3207-7A24-4580-9C15-D74177859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991" y="2294944"/>
            <a:ext cx="4138669" cy="20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60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Empfangen von </a:t>
            </a:r>
            <a:r>
              <a:rPr lang="de-DE" err="1"/>
              <a:t>Int</a:t>
            </a:r>
            <a:r>
              <a:rPr lang="de-DE"/>
              <a:t> und Strings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10" name="Grafik 11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66D56095-BDF9-4E27-9BFB-0F36C2E5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60" y="1243942"/>
            <a:ext cx="7664067" cy="469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98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>
                <a:cs typeface="Arial"/>
              </a:rPr>
              <a:t>Der Messenger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64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Generiert eine Zahl auf eurem </a:t>
            </a:r>
            <a:r>
              <a:rPr lang="de-DE" sz="2400" err="1">
                <a:cs typeface="Arial"/>
              </a:rPr>
              <a:t>micro:bit</a:t>
            </a:r>
            <a:r>
              <a:rPr lang="de-DE" sz="2400">
                <a:cs typeface="Arial"/>
              </a:rPr>
              <a:t> durch die vorher gelernten Methoden</a:t>
            </a:r>
            <a:endParaRPr lang="en-US" sz="240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Versenden der Zahl beim gleichzeitigen drücken von A und B</a:t>
            </a:r>
            <a:endParaRPr lang="en-US" sz="240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Empfangt Nachrichten von anderen</a:t>
            </a:r>
            <a:endParaRPr lang="en-US" sz="24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23A15D3-E24D-4879-9503-3C12CE41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610" y="1474993"/>
            <a:ext cx="1984779" cy="16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700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– Der Messenger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65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8" name="Grafik 8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EE31AE28-7C9E-4498-929F-5D3F8D1C4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03" y="1064895"/>
            <a:ext cx="5515778" cy="508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310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6236-54E9-CD4A-9D09-DACB0A6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Schleifen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A842-5907-3244-867A-408797AEC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66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12DA8-6509-9747-89F4-681C5BE2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A8D73-7363-F541-B913-73501F8DA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b="1" dirty="0"/>
              <a:t>Was ist das?</a:t>
            </a:r>
          </a:p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95EA2-2BD5-054B-A439-41EB848D4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Schleifen werden beim Programmieren benutzt, wenn bestimmte Befehle mehrmals wiederholt werden sollen 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91339-DD68-D24B-9690-710A9849B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E72998-5777-264F-BD96-FAFB25556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01" y="2284997"/>
            <a:ext cx="3287061" cy="37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711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6236-54E9-CD4A-9D09-DACB0A62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Schleifen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8A842-5907-3244-867A-408797AECD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67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12DA8-6509-9747-89F4-681C5BE2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A8D73-7363-F541-B913-73501F8DAF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b="1" dirty="0"/>
              <a:t>Was ist das?</a:t>
            </a:r>
          </a:p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95EA2-2BD5-054B-A439-41EB848D4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Ist die </a:t>
            </a:r>
            <a:r>
              <a:rPr lang="de-DE" sz="2000" b="1" dirty="0"/>
              <a:t>Anzahl der Wiederholungen bekannt</a:t>
            </a:r>
            <a:r>
              <a:rPr lang="de-DE" sz="2000" dirty="0"/>
              <a:t>, so kann der folgende Schleifenblock verwendet werden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000" dirty="0"/>
          </a:p>
          <a:p>
            <a:pPr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>
              <a:buFont typeface="Arial" panose="020B0604020202020204" pitchFamily="34" charset="0"/>
              <a:buChar char="•"/>
            </a:pPr>
            <a:endParaRPr lang="de-DE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Wenn </a:t>
            </a:r>
            <a:r>
              <a:rPr lang="de-DE" sz="2000" b="1" dirty="0"/>
              <a:t>nicht klar</a:t>
            </a:r>
            <a:r>
              <a:rPr lang="de-DE" sz="2000" dirty="0"/>
              <a:t> ist, </a:t>
            </a:r>
            <a:r>
              <a:rPr lang="de-DE" sz="2000" b="1" dirty="0"/>
              <a:t>wie oft</a:t>
            </a:r>
            <a:r>
              <a:rPr lang="de-DE" sz="2000" dirty="0"/>
              <a:t> bestimmte Befehle wiederholt werden müssen, dann kann der folgende Schleifenblock verwendet werden: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000" dirty="0"/>
          </a:p>
          <a:p>
            <a:pPr>
              <a:buFont typeface="Arial" panose="020B0604020202020204" pitchFamily="34" charset="0"/>
              <a:buChar char="•"/>
            </a:pPr>
            <a:endParaRPr lang="de-DE" sz="2000" dirty="0"/>
          </a:p>
          <a:p>
            <a:pPr>
              <a:buFont typeface="Arial" panose="020B0604020202020204" pitchFamily="34" charset="0"/>
              <a:buChar char="•"/>
            </a:pPr>
            <a:endParaRPr lang="de-DE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000" dirty="0"/>
              <a:t>Dabei werden die Befehle in der Schleife </a:t>
            </a:r>
            <a:r>
              <a:rPr lang="de-DE" sz="2000" b="1" dirty="0"/>
              <a:t>solange wiederholt</a:t>
            </a:r>
            <a:r>
              <a:rPr lang="de-DE" sz="2000" dirty="0"/>
              <a:t>, bis eine </a:t>
            </a:r>
            <a:r>
              <a:rPr lang="de-DE" sz="2000" b="1" dirty="0"/>
              <a:t>bestimmte Bedingung nicht mehr erfüllt</a:t>
            </a:r>
            <a:r>
              <a:rPr lang="de-DE" sz="2000" dirty="0"/>
              <a:t> ist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91339-DD68-D24B-9690-710A9849B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B3531F-5E25-5947-895A-6B8F6477F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17" y="2364198"/>
            <a:ext cx="2806700" cy="101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1700C7-CF45-C14E-B886-9CAE37F39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617" y="4204521"/>
            <a:ext cx="24765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799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 dirty="0">
                <a:cs typeface="Arial"/>
              </a:rPr>
              <a:t>Beispielprogramm – Blinkendes Herz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68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89061"/>
            <a:ext cx="8305800" cy="48608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de-DE" sz="2400" dirty="0"/>
              <a:t>Der folgende Programm zeigt blinkendes Herz 3 mal am LED-Display des </a:t>
            </a:r>
            <a:r>
              <a:rPr lang="de-DE" sz="2400" dirty="0" err="1"/>
              <a:t>microbit</a:t>
            </a:r>
            <a:endParaRPr lang="de-DE" sz="28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41CFE-6AC6-9D42-8D9E-2F9CEDE5F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760" y="1839645"/>
            <a:ext cx="2171865" cy="41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186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 dirty="0">
                <a:cs typeface="Arial"/>
              </a:rPr>
              <a:t>Blinkendes Herz mit Schleife 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69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89061"/>
            <a:ext cx="8305800" cy="48608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400" dirty="0">
              <a:cs typeface="Arial"/>
            </a:endParaRPr>
          </a:p>
          <a:p>
            <a:pPr>
              <a:buChar char="•"/>
            </a:pP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 dirty="0">
                <a:cs typeface="Arial"/>
              </a:rPr>
              <a:t>Lass uns mal dieselbe Lösung vereinfachen, sodass wir folgende Schleife benutzen:</a:t>
            </a:r>
            <a:endParaRPr lang="de-DE" sz="2800" dirty="0"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D05A40-AA66-B449-A44D-E99883D93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421" y="3186131"/>
            <a:ext cx="2806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77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Installation auf dem </a:t>
            </a:r>
            <a:r>
              <a:rPr lang="de-DE" err="1"/>
              <a:t>micro:</a:t>
            </a:r>
            <a:r>
              <a:rPr lang="de-DE" err="1">
                <a:cs typeface="Arial"/>
              </a:rPr>
              <a:t>bit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305955"/>
            <a:ext cx="8305800" cy="44100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endParaRPr lang="de-DE" sz="28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1. Speicher Dein Projekt</a:t>
            </a:r>
            <a:endParaRPr lang="de-DE" sz="2400"/>
          </a:p>
          <a:p>
            <a:pPr>
              <a:buNone/>
            </a:pPr>
            <a:r>
              <a:rPr lang="de-DE" sz="2400">
                <a:cs typeface="Arial"/>
              </a:rPr>
              <a:t>2. Installiere es auf dem </a:t>
            </a:r>
            <a:r>
              <a:rPr lang="de-DE" sz="2400" err="1">
                <a:cs typeface="Arial"/>
              </a:rPr>
              <a:t>micro:bit</a:t>
            </a:r>
            <a:endParaRPr lang="de-DE" sz="2400">
              <a:cs typeface="Arial"/>
            </a:endParaRPr>
          </a:p>
          <a:p>
            <a:pPr>
              <a:buNone/>
            </a:pPr>
            <a:r>
              <a:rPr lang="de-DE" sz="2400">
                <a:cs typeface="Arial"/>
              </a:rPr>
              <a:t>3. Teste Dein Projekt auf dem </a:t>
            </a:r>
            <a:r>
              <a:rPr lang="de-DE" sz="2400" err="1">
                <a:cs typeface="Arial"/>
              </a:rPr>
              <a:t>micro:bit</a:t>
            </a:r>
            <a:endParaRPr lang="de-DE" sz="2400"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5B4FDD6-8F1E-4273-9E63-C079DEB36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32" y="1539875"/>
            <a:ext cx="1979535" cy="16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807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Lösung – Blinkendes Herz mit Schleife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70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69048-2F9E-A248-BA73-30B97CFF5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456" y="2277010"/>
            <a:ext cx="25908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062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 dirty="0">
                <a:cs typeface="Arial"/>
              </a:rPr>
              <a:t>Schleifen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71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89061"/>
            <a:ext cx="8305800" cy="48608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400" dirty="0">
              <a:cs typeface="Arial"/>
            </a:endParaRPr>
          </a:p>
          <a:p>
            <a:pPr>
              <a:buChar char="•"/>
            </a:pPr>
            <a:endParaRPr lang="de-DE" sz="2400" dirty="0">
              <a:cs typeface="Arial"/>
            </a:endParaRPr>
          </a:p>
          <a:p>
            <a:r>
              <a:rPr lang="de-DE" sz="2400" dirty="0"/>
              <a:t>Die Anzahl der Wiederholungen kann schnell geändert werden, z.B. 20-mal anstatt 3-mal. </a:t>
            </a:r>
          </a:p>
          <a:p>
            <a:r>
              <a:rPr lang="de-DE" sz="2400" dirty="0"/>
              <a:t>Der Programmcode wird übersichtlicher</a:t>
            </a:r>
          </a:p>
        </p:txBody>
      </p:sp>
    </p:spTree>
    <p:extLst>
      <p:ext uri="{BB962C8B-B14F-4D97-AF65-F5344CB8AC3E}">
        <p14:creationId xmlns:p14="http://schemas.microsoft.com/office/powerpoint/2010/main" val="31619546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 dirty="0">
                <a:cs typeface="Arial"/>
              </a:rPr>
              <a:t>Aufgabe: Countdown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72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89061"/>
            <a:ext cx="8305800" cy="48608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400" dirty="0">
              <a:cs typeface="Arial"/>
            </a:endParaRPr>
          </a:p>
          <a:p>
            <a:r>
              <a:rPr lang="de-DE" sz="2400" dirty="0"/>
              <a:t>In diese Aufgabe wird ein Countdown programmiert: </a:t>
            </a:r>
          </a:p>
          <a:p>
            <a:pPr lvl="1"/>
            <a:r>
              <a:rPr lang="de-DE" sz="2200" dirty="0"/>
              <a:t>Gestartet wird bei 10 (Variable in „beim Start“ Block zuweisen) </a:t>
            </a:r>
          </a:p>
          <a:p>
            <a:pPr lvl="1"/>
            <a:r>
              <a:rPr lang="de-DE" sz="2200" dirty="0"/>
              <a:t>Beim Drücken auf Knopf A wird schrittweise bis 0 runtergezählt</a:t>
            </a:r>
          </a:p>
          <a:p>
            <a:pPr lvl="1"/>
            <a:r>
              <a:rPr lang="de-DE" sz="2200" dirty="0"/>
              <a:t>Dazu müssen die Befehle innerhalb der Schleife insgesamt 11-mal ausgeführt werden</a:t>
            </a:r>
          </a:p>
          <a:p>
            <a:pPr lvl="1"/>
            <a:r>
              <a:rPr lang="de-DE" sz="2200" dirty="0"/>
              <a:t>Nach der 11. Wiederholung bricht die Schleife ab und ein Symbol erscheint am LED-Display des </a:t>
            </a:r>
            <a:r>
              <a:rPr lang="de-DE" sz="2200" dirty="0" err="1"/>
              <a:t>microbit</a:t>
            </a:r>
            <a:endParaRPr lang="de-DE" sz="2200" dirty="0"/>
          </a:p>
          <a:p>
            <a:pPr lvl="1"/>
            <a:endParaRPr lang="de-DE" sz="2200" dirty="0"/>
          </a:p>
          <a:p>
            <a:pPr lvl="1"/>
            <a:endParaRPr lang="de-DE" sz="2200" dirty="0"/>
          </a:p>
          <a:p>
            <a:pPr>
              <a:buChar char="•"/>
            </a:pPr>
            <a:endParaRPr lang="de-DE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5418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/>
          <a:lstStyle/>
          <a:p>
            <a:r>
              <a:rPr lang="de-DE" dirty="0">
                <a:cs typeface="Arial"/>
              </a:rPr>
              <a:t>Lösung: Countdown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73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89061"/>
            <a:ext cx="8305800" cy="48608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de-DE" sz="24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AC98F-CE33-7C41-BA28-DC61B0D0C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322" y="1500812"/>
            <a:ext cx="4749969" cy="444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222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 dirty="0">
                <a:cs typeface="Arial"/>
              </a:rPr>
              <a:t>Arrays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74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68513"/>
            <a:ext cx="8305800" cy="4881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 dirty="0">
                <a:cs typeface="Arial"/>
              </a:rPr>
              <a:t>Liste oder Array ist eine Variable, die mehrere Zeichenfolgen oder Zahlen beinhaltet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>
                <a:cs typeface="Arial"/>
              </a:rPr>
              <a:t>Ein konkretes Beispiel dafür ist eine Einkaufsliste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F627DB-8D48-004D-8ABD-B8743FCF7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51" y="2577674"/>
            <a:ext cx="3089289" cy="337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42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 dirty="0">
                <a:cs typeface="Arial"/>
              </a:rPr>
              <a:t>Arrays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75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68513"/>
            <a:ext cx="8305800" cy="48814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 dirty="0">
                <a:cs typeface="Arial"/>
              </a:rPr>
              <a:t>Und so sieht die Einkaufsliste, wenn du ein Programmierer bist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400" dirty="0"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sz="2400" dirty="0"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sz="2400" dirty="0"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sz="2400" dirty="0"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Ein Array, also eine spezielle Variable, erstellen wir wenn wir eine </a:t>
            </a:r>
            <a:r>
              <a:rPr lang="de-DE" sz="2400" b="1" dirty="0"/>
              <a:t>Liste</a:t>
            </a:r>
            <a:r>
              <a:rPr lang="de-DE" sz="2400" dirty="0"/>
              <a:t> von Zahlen, Zeichen speichern wollen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>
                <a:cs typeface="Arial"/>
              </a:rPr>
              <a:t>Ein Array muss einen Namen haben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>
                <a:cs typeface="Arial"/>
              </a:rPr>
              <a:t>Die Elemente der Arrays sind </a:t>
            </a:r>
            <a:r>
              <a:rPr lang="de-DE" sz="2400" dirty="0"/>
              <a:t>durchnummeriert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Über die Nummer kann auf jedes einzelne Element im Array zugegriffen werden</a:t>
            </a:r>
            <a:endParaRPr lang="de-DE" sz="24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33108-703B-0A4A-A94C-BF983FD99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27835"/>
            <a:ext cx="7520683" cy="94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35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 dirty="0">
                <a:cs typeface="Arial"/>
              </a:rPr>
              <a:t>Aufgabe: Einkaufsliste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76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68513"/>
            <a:ext cx="8305800" cy="4881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Auf der Einkaufsliste stehen 6 Produkte. Dazu müssen weitere 4 Elemente zur Liste hinzugefügt werden. Mit einem Klick auf das Zahnrad-Symbol kann das Array erweitert werden</a:t>
            </a:r>
            <a:endParaRPr lang="de-DE" sz="2400" dirty="0"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0466FD-DE50-CB4C-96C8-4BB2B38DD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96" y="2692462"/>
            <a:ext cx="3089289" cy="3372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DF4234-66A8-7048-AE49-C08B12313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572" y="3281910"/>
            <a:ext cx="4086353" cy="16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1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 dirty="0">
                <a:cs typeface="Arial"/>
              </a:rPr>
              <a:t>Lösung: Einkaufsliste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77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68513"/>
            <a:ext cx="8305800" cy="4881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sz="24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15ABBC-55C0-A742-86C1-3415B24B2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2406650"/>
            <a:ext cx="61341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320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 dirty="0"/>
              <a:t>Auf ein Element im Array zugreifen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78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68513"/>
            <a:ext cx="8305800" cy="4881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Mit dem folgenden Befehl kann auf ein Element im </a:t>
            </a:r>
            <a:r>
              <a:rPr lang="de-DE" sz="2400"/>
              <a:t>Array zugegriffen </a:t>
            </a:r>
            <a:r>
              <a:rPr lang="de-DE" sz="2400" dirty="0"/>
              <a:t>werden: </a:t>
            </a:r>
            <a:endParaRPr lang="de-DE" sz="24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6AA94-2FB4-3C4A-BE5D-A97189F02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88" y="3026746"/>
            <a:ext cx="51308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88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 dirty="0"/>
              <a:t>Aufgabe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79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68513"/>
            <a:ext cx="8305800" cy="4881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sz="2400" dirty="0"/>
          </a:p>
          <a:p>
            <a:r>
              <a:rPr lang="de-DE" sz="2400" dirty="0"/>
              <a:t>Das Wort „Apfel“ soll am LED-Display des </a:t>
            </a:r>
            <a:r>
              <a:rPr lang="de-DE" sz="2400" dirty="0" err="1"/>
              <a:t>microbit</a:t>
            </a:r>
            <a:r>
              <a:rPr lang="de-DE" sz="2400" dirty="0"/>
              <a:t> angezeigt werden </a:t>
            </a:r>
          </a:p>
          <a:p>
            <a:r>
              <a:rPr lang="de-DE" sz="2400" dirty="0"/>
              <a:t>Achte darauf, dass die Nummerierung bei 0 startet</a:t>
            </a:r>
            <a:br>
              <a:rPr lang="de-DE" sz="2400" dirty="0"/>
            </a:b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7180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0E8132-8BC5-401D-88A1-66E0B8B0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Lösung zu Aufgabe 1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6198179-C5EC-4486-BFB1-E263A0F114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6BE848-B39A-4D03-8650-38F5B40F8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348C24-CE5A-4061-9F6B-30902C78EB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8C06043-DCDF-4CD7-8666-3C62FB0B19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CBD3197-A455-4704-97AC-A621DB9B92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9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6825C178-D4A1-4C18-8BE3-0B13A334D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388" y="1541223"/>
            <a:ext cx="4634428" cy="440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7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 dirty="0"/>
              <a:t>Lösung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80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1068513"/>
            <a:ext cx="8305800" cy="4881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0" indent="0">
              <a:buNone/>
            </a:pPr>
            <a:br>
              <a:rPr lang="de-DE" sz="2400" dirty="0"/>
            </a:br>
            <a:endParaRPr lang="de-D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100EB-F1ED-694A-B2DB-8267004F2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869" y="2068495"/>
            <a:ext cx="56642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700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>
                <a:cs typeface="Arial"/>
              </a:rPr>
              <a:t>Arrays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81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Sammelt die Namen aller am Tisch und zeigt sie alle hintereinander an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Schwierigkeit: "Zeige Zeichenkette" darf nur einmal verwendet werden</a:t>
            </a:r>
            <a:endParaRPr lang="de-DE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Tip: Nutzt Arrays</a:t>
            </a:r>
            <a:endParaRPr lang="de-DE" sz="24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60212-2F96-944D-9384-D3061FA15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82" y="1108601"/>
            <a:ext cx="2680315" cy="22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538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/>
              <a:t>Lösung Arrays</a:t>
            </a:r>
            <a:endParaRPr lang="de-DE">
              <a:ea typeface="+mj-lt"/>
              <a:cs typeface="+mj-lt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82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855E549C-DD4D-4A94-8C34-C3AB82546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755" y="1392672"/>
            <a:ext cx="5990601" cy="408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30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>
                <a:cs typeface="Arial"/>
              </a:rPr>
              <a:t>Arrays - Erweitert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83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Empfang die Namen der anderen Kinder am Tisch und speichert sie ab</a:t>
            </a: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Jedes mal wenn ein Name empfangen wird sollen ALLE Namen angezeigt werden</a:t>
            </a: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Erweiterung: Namen dürfen nicht doppelt vorkommen</a:t>
            </a:r>
            <a:endParaRPr lang="de-DE" sz="2400" dirty="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Tip: Nutzt Arrays</a:t>
            </a:r>
            <a:endParaRPr lang="de-DE" sz="24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60212-2F96-944D-9384-D3061FA15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82" y="1108601"/>
            <a:ext cx="2680315" cy="22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657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E1835-F627-4BE4-86C1-B9BD81D3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3CAEDD-DF32-47BB-805C-93137EC770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84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0777AF-B1C8-45D8-87C0-224D8D22E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271F4E-F79B-4E58-82EE-E3AEF7570D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4C4B686-6BB3-419C-AD8D-BF3D7C62DC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EA59CC-E525-4A0A-917D-2B2A557A08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E355DEB-305E-4FB9-9973-9C0A623F7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9" y="1719024"/>
            <a:ext cx="882138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731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9EC1A-CCA7-457E-B0DE-1E418AC3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1F92CFE-B94A-4A90-BC5F-43D2A174F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85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D9A645-A3B4-4A06-B86E-D88B0F03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7BB4028-8EE9-4664-A646-6C7E842A68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363362E-09CA-4625-9915-CF9674D3E5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F8EF791-FC72-45C0-AA66-690B384FBC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116C481-85EA-4AAB-9456-EA7B81BC5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4962"/>
            <a:ext cx="86868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149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/>
              <a:t>Brettspiel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86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Beim Schütteln vom </a:t>
            </a:r>
            <a:r>
              <a:rPr lang="de-DE" sz="2400" err="1">
                <a:cs typeface="Arial"/>
              </a:rPr>
              <a:t>Microbit</a:t>
            </a:r>
            <a:r>
              <a:rPr lang="de-DE" sz="2400">
                <a:cs typeface="Arial"/>
              </a:rPr>
              <a:t> soll zufällig ein Pfeil (Oben, Rechts, Unten oder Links) angezeigt werden</a:t>
            </a:r>
            <a:endParaRPr lang="en-US" sz="2400">
              <a:cs typeface="Arial"/>
            </a:endParaRPr>
          </a:p>
          <a:p>
            <a:pPr>
              <a:buChar char="•"/>
            </a:pPr>
            <a:r>
              <a:rPr lang="de-DE" sz="2400">
                <a:cs typeface="Arial"/>
              </a:rPr>
              <a:t>Nach einer Pause von 2 Sekunden soll ein Zahl zwischen 1 und 5 angezeigt werden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0CE11C-5F7F-E947-BEB8-B30A1268A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845" y="953725"/>
            <a:ext cx="3148498" cy="26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839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Brettspiel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87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A13D8-463C-7042-BCB8-DFED052DD0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33" y="953725"/>
            <a:ext cx="3284257" cy="52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264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Brettspiel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88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1AE55-3AC6-D948-960A-AF1F8F7D4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58402"/>
            <a:ext cx="6749845" cy="47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622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Lösung Brettspiel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89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11B69-91CE-AF44-BC20-E4EA28C70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835" y="953725"/>
            <a:ext cx="3672758" cy="506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39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Eingabeoptionen</a:t>
            </a:r>
            <a:r>
              <a:rPr lang="de-DE">
                <a:cs typeface="Arial"/>
              </a:rPr>
              <a:t> im Simulator</a:t>
            </a:r>
            <a:endParaRPr lang="de-DE" err="1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z="1000" smtClean="0"/>
              <a:pPr/>
              <a:t>9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pic>
        <p:nvPicPr>
          <p:cNvPr id="5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74D0405D-6BCC-4845-AEC0-96C0F67F6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3" y="1067114"/>
            <a:ext cx="3955055" cy="510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707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F4DCD-B38D-4CFD-8C5D-DF8C4528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4" y="458670"/>
            <a:ext cx="8310562" cy="495055"/>
          </a:xfrm>
        </p:spPr>
        <p:txBody>
          <a:bodyPr>
            <a:normAutofit/>
          </a:bodyPr>
          <a:lstStyle/>
          <a:p>
            <a:r>
              <a:rPr lang="de-DE">
                <a:cs typeface="Arial"/>
              </a:rPr>
              <a:t>Messenger – Erweitert / Galgenmännchen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FFEE22-648E-47FB-8D6C-96E894D77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95536" y="6399330"/>
            <a:ext cx="576064" cy="365125"/>
          </a:xfrm>
        </p:spPr>
        <p:txBody>
          <a:bodyPr/>
          <a:lstStyle/>
          <a:p>
            <a:fld id="{E89FF3EF-F2FE-4978-8FAB-2929DA7ED327}" type="slidenum">
              <a:rPr lang="de-DE" sz="1000" smtClean="0"/>
              <a:pPr/>
              <a:t>90</a:t>
            </a:fld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A06A6-F2F2-46BC-85DA-1A54DE61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7624" y="6399330"/>
            <a:ext cx="5544616" cy="365125"/>
          </a:xfrm>
        </p:spPr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6741602-15C7-4191-9BA2-88DA8A473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125" y="3624591"/>
            <a:ext cx="8305800" cy="232535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buChar char="•"/>
            </a:pPr>
            <a:r>
              <a:rPr lang="de-DE" sz="2400">
                <a:cs typeface="Arial"/>
              </a:rPr>
              <a:t>Generiert alle (Klein) Buchstaben aus dem Alphabet</a:t>
            </a:r>
            <a:endParaRPr lang="en-US" sz="2400">
              <a:cs typeface="Arial"/>
            </a:endParaRPr>
          </a:p>
          <a:p>
            <a:pPr>
              <a:buChar char="•"/>
            </a:pPr>
            <a:r>
              <a:rPr lang="en-US" sz="2400" err="1">
                <a:cs typeface="Arial"/>
              </a:rPr>
              <a:t>Startet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bei</a:t>
            </a:r>
            <a:r>
              <a:rPr lang="en-US" sz="2400">
                <a:cs typeface="Arial"/>
              </a:rPr>
              <a:t> “a”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Taste „B“ geht im Alphabet weiter, (nach „</a:t>
            </a:r>
            <a:r>
              <a:rPr lang="de-DE" sz="2400" err="1">
                <a:cs typeface="Arial"/>
              </a:rPr>
              <a:t>z</a:t>
            </a:r>
            <a:r>
              <a:rPr lang="de-DE" sz="2400">
                <a:cs typeface="Arial"/>
              </a:rPr>
              <a:t>“ folgt wieder „a“)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Taste „A“ geht im Alphabet zurück (vor „a“ folgt „</a:t>
            </a:r>
            <a:r>
              <a:rPr lang="de-DE" sz="2400" err="1">
                <a:cs typeface="Arial"/>
              </a:rPr>
              <a:t>z</a:t>
            </a:r>
            <a:r>
              <a:rPr lang="de-DE" sz="2400">
                <a:cs typeface="Arial"/>
              </a:rPr>
              <a:t>“)</a:t>
            </a:r>
          </a:p>
          <a:p>
            <a:pPr>
              <a:buChar char="•"/>
            </a:pPr>
            <a:r>
              <a:rPr lang="de-DE" sz="2400">
                <a:cs typeface="Arial"/>
              </a:rPr>
              <a:t>Schütteln von </a:t>
            </a:r>
            <a:r>
              <a:rPr lang="de-DE" sz="2400" err="1">
                <a:cs typeface="Arial"/>
              </a:rPr>
              <a:t>Microbit</a:t>
            </a:r>
            <a:r>
              <a:rPr lang="de-DE" sz="2400">
                <a:cs typeface="Arial"/>
              </a:rPr>
              <a:t> sendet den aktuellen Buchstaben</a:t>
            </a:r>
          </a:p>
          <a:p>
            <a:pPr>
              <a:buNone/>
            </a:pPr>
            <a:endParaRPr lang="de-DE" sz="280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60212-2F96-944D-9384-D3061FA15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82" y="1108601"/>
            <a:ext cx="2680315" cy="22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975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9EC1A-CCA7-457E-B0DE-1E418AC3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1F92CFE-B94A-4A90-BC5F-43D2A174F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91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D9A645-A3B4-4A06-B86E-D88B0F03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| Firmenname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7BB4028-8EE9-4664-A646-6C7E842A68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363362E-09CA-4625-9915-CF9674D3E5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F8EF791-FC72-45C0-AA66-690B384FBC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116C481-85EA-4AAB-9456-EA7B81BC5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4962"/>
            <a:ext cx="86868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730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1F6AE-7730-4619-AF8F-C802663B7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Vielen Dank! Auf bald!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89A3AD2-7CFE-4AC6-BB85-F8C247193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FF3EF-F2FE-4978-8FAB-2929DA7ED327}" type="slidenum">
              <a:rPr lang="de-DE" smtClean="0"/>
              <a:pPr/>
              <a:t>92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B5ECE4-E702-4ED6-8418-C4A1AE8F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Hacker-School </a:t>
            </a:r>
            <a:r>
              <a:rPr lang="de-DE" err="1"/>
              <a:t>micro:bit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4DF700-DFFB-4A9A-A03A-02A2F54885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623160C-6828-44EE-BFCB-004068ABD2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564E339-852F-4112-945E-2AE3E09E63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 descr="Ein Bild, das Objekt, Uhr, Monitor enthält.&#10;&#10;Mit hoher Zuverlässigkeit generierte Beschreibung">
            <a:extLst>
              <a:ext uri="{FF2B5EF4-FFF2-40B4-BE49-F238E27FC236}">
                <a16:creationId xmlns:a16="http://schemas.microsoft.com/office/drawing/2014/main" id="{37F3ADA8-3CE1-40A8-954F-4B44BCE62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56" y="1555854"/>
            <a:ext cx="5647426" cy="439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8944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urdaForward2018V3">
      <a:dk1>
        <a:srgbClr val="000000"/>
      </a:dk1>
      <a:lt1>
        <a:sysClr val="window" lastClr="FFFFFF"/>
      </a:lt1>
      <a:dk2>
        <a:srgbClr val="404040"/>
      </a:dk2>
      <a:lt2>
        <a:srgbClr val="64B6A7"/>
      </a:lt2>
      <a:accent1>
        <a:srgbClr val="95C11C"/>
      </a:accent1>
      <a:accent2>
        <a:srgbClr val="404040"/>
      </a:accent2>
      <a:accent3>
        <a:srgbClr val="84C07A"/>
      </a:accent3>
      <a:accent4>
        <a:srgbClr val="EA9100"/>
      </a:accent4>
      <a:accent5>
        <a:srgbClr val="E25F17"/>
      </a:accent5>
      <a:accent6>
        <a:srgbClr val="7E9791"/>
      </a:accent6>
      <a:hlink>
        <a:srgbClr val="404040"/>
      </a:hlink>
      <a:folHlink>
        <a:srgbClr val="404040"/>
      </a:folHlink>
    </a:clrScheme>
    <a:fontScheme name="Arial For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27926ff1-05af-4a69-b067-0553adde688e">
      <UserInfo>
        <DisplayName>Marzolph Ingo</DisplayName>
        <AccountId>221</AccountId>
        <AccountType/>
      </UserInfo>
      <UserInfo>
        <DisplayName>Podeszwa Lubosz</DisplayName>
        <AccountId>300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0BB0C239739024EA3C296DF187C0FFD" ma:contentTypeVersion="12" ma:contentTypeDescription="Ein neues Dokument erstellen." ma:contentTypeScope="" ma:versionID="817c87b67e6e0eb4b7fe302b7108f984">
  <xsd:schema xmlns:xsd="http://www.w3.org/2001/XMLSchema" xmlns:xs="http://www.w3.org/2001/XMLSchema" xmlns:p="http://schemas.microsoft.com/office/2006/metadata/properties" xmlns:ns1="http://schemas.microsoft.com/sharepoint/v3" xmlns:ns2="1c553b4a-af34-4560-8d23-a09ea7590beb" xmlns:ns3="27926ff1-05af-4a69-b067-0553adde688e" targetNamespace="http://schemas.microsoft.com/office/2006/metadata/properties" ma:root="true" ma:fieldsID="7b16ff849461f62da499f22881f8978c" ns1:_="" ns2:_="" ns3:_="">
    <xsd:import namespace="http://schemas.microsoft.com/sharepoint/v3"/>
    <xsd:import namespace="1c553b4a-af34-4560-8d23-a09ea7590beb"/>
    <xsd:import namespace="27926ff1-05af-4a69-b067-0553adde68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Eigenschaften der einheitlichen Compliancerichtlinie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I-Aktion der einheitlichen Compliancerichtlinie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553b4a-af34-4560-8d23-a09ea7590b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926ff1-05af-4a69-b067-0553adde688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A6A3CB-307B-4781-AA31-C49E3CBF1522}">
  <ds:schemaRefs>
    <ds:schemaRef ds:uri="1c553b4a-af34-4560-8d23-a09ea7590beb"/>
    <ds:schemaRef ds:uri="27926ff1-05af-4a69-b067-0553adde688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39EB33-39F2-4EE9-8972-7D18378868F4}">
  <ds:schemaRefs>
    <ds:schemaRef ds:uri="1c553b4a-af34-4560-8d23-a09ea7590beb"/>
    <ds:schemaRef ds:uri="27926ff1-05af-4a69-b067-0553adde68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22D45AF-5392-453F-8D6E-4FF355581C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8539</TotalTime>
  <Words>2235</Words>
  <Application>Microsoft Macintosh PowerPoint</Application>
  <PresentationFormat>On-screen Show (4:3)</PresentationFormat>
  <Paragraphs>621</Paragraphs>
  <Slides>92</Slides>
  <Notes>65</Notes>
  <HiddenSlides>33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Arial</vt:lpstr>
      <vt:lpstr>Calibri</vt:lpstr>
      <vt:lpstr>Helvetica Neue Medium</vt:lpstr>
      <vt:lpstr>blank</vt:lpstr>
      <vt:lpstr>micro:bit</vt:lpstr>
      <vt:lpstr>Eingabeoptionen des micro:bits</vt:lpstr>
      <vt:lpstr>LIVE! Die Entwicklungsumgebung</vt:lpstr>
      <vt:lpstr>Die Entwicklungsumgebung - Grundlagen</vt:lpstr>
      <vt:lpstr>Der Simulator</vt:lpstr>
      <vt:lpstr>Aufgabe 1: Ausgabe</vt:lpstr>
      <vt:lpstr>Installation auf dem micro:bit</vt:lpstr>
      <vt:lpstr>Lösung zu Aufgabe 1</vt:lpstr>
      <vt:lpstr>Eingabeoptionen im Simulator</vt:lpstr>
      <vt:lpstr>PowerPoint Presentation</vt:lpstr>
      <vt:lpstr>Aufgabe 2: Buttons</vt:lpstr>
      <vt:lpstr>Lösung zu Aufgabe 2</vt:lpstr>
      <vt:lpstr>PowerPoint Presentation</vt:lpstr>
      <vt:lpstr>Aufgabe 3: Thermometer</vt:lpstr>
      <vt:lpstr>Lösung zu Aufgabe 3</vt:lpstr>
      <vt:lpstr>PowerPoint Presentation</vt:lpstr>
      <vt:lpstr>Nummern vs. Zeichen</vt:lpstr>
      <vt:lpstr>Aufgabe 3*: Thermometer und "C"</vt:lpstr>
      <vt:lpstr>Lösung zu Aufgabe 3*</vt:lpstr>
      <vt:lpstr>Aufgabe 4: Würfel</vt:lpstr>
      <vt:lpstr>Lösung zu Aufgabe 4</vt:lpstr>
      <vt:lpstr>Warum ab 0?</vt:lpstr>
      <vt:lpstr>Aufgabe 4*: Würfel</vt:lpstr>
      <vt:lpstr>Lösung zu Aufgabe 4*</vt:lpstr>
      <vt:lpstr>Lösung (Gezinkter Würfel)</vt:lpstr>
      <vt:lpstr>PowerPoint Presentation</vt:lpstr>
      <vt:lpstr>Logische Operatoren im Simulator</vt:lpstr>
      <vt:lpstr>Logische Operatoren im Simulator</vt:lpstr>
      <vt:lpstr>Aufgabe 5: A oder B</vt:lpstr>
      <vt:lpstr>Lösung zu Aufgabe 5</vt:lpstr>
      <vt:lpstr>PowerPoint Presentation</vt:lpstr>
      <vt:lpstr>Variablen</vt:lpstr>
      <vt:lpstr>Variablen im Simulator</vt:lpstr>
      <vt:lpstr>Aufgabe 6: Rechner</vt:lpstr>
      <vt:lpstr>Lösung zu Aufgabe 6</vt:lpstr>
      <vt:lpstr>PowerPoint Presentation</vt:lpstr>
      <vt:lpstr>Aufgabe 7: Würfel+Augen</vt:lpstr>
      <vt:lpstr>OPTIONAL: Schere, Stein, Papier</vt:lpstr>
      <vt:lpstr>Lösung zu Aufgabe 7</vt:lpstr>
      <vt:lpstr>Aufgabe 7: gezinkter Würfel+Augen</vt:lpstr>
      <vt:lpstr>Lösung Aufgabe 7</vt:lpstr>
      <vt:lpstr>PowerPoint Presentation</vt:lpstr>
      <vt:lpstr>Aufgabe 8: Kompass</vt:lpstr>
      <vt:lpstr>Lösung zu Aufgabe 8</vt:lpstr>
      <vt:lpstr>PowerPoint Presentation</vt:lpstr>
      <vt:lpstr>Aufgabe 9: Kompass erweitert </vt:lpstr>
      <vt:lpstr>Lösung zu Aufgabe 9</vt:lpstr>
      <vt:lpstr>BONUS </vt:lpstr>
      <vt:lpstr>BONUS</vt:lpstr>
      <vt:lpstr>BONUS </vt:lpstr>
      <vt:lpstr>Wiederholung: Blinkendes Herz</vt:lpstr>
      <vt:lpstr>Lösung: Blinkendes Herz</vt:lpstr>
      <vt:lpstr>Wiederholung: Knöpfe</vt:lpstr>
      <vt:lpstr>Lösung: Knöpfe </vt:lpstr>
      <vt:lpstr>Wiederholung: Variablen</vt:lpstr>
      <vt:lpstr>Wiederholung: Variablen</vt:lpstr>
      <vt:lpstr>Wiederholung: Variablen</vt:lpstr>
      <vt:lpstr>Lösung: Variablen </vt:lpstr>
      <vt:lpstr>Wiederholung: Kompass mit Pfeil</vt:lpstr>
      <vt:lpstr>Messenger</vt:lpstr>
      <vt:lpstr>Aufgabe 8: Senderfrequenz und Zahl schicken</vt:lpstr>
      <vt:lpstr>Lösung zu Aufgabe 8</vt:lpstr>
      <vt:lpstr>Empfangen von Int und Strings</vt:lpstr>
      <vt:lpstr>Der Messenger</vt:lpstr>
      <vt:lpstr>Lösung – Der Messenger</vt:lpstr>
      <vt:lpstr>Schleifen</vt:lpstr>
      <vt:lpstr>Schleifen</vt:lpstr>
      <vt:lpstr>Beispielprogramm – Blinkendes Herz</vt:lpstr>
      <vt:lpstr>Blinkendes Herz mit Schleife </vt:lpstr>
      <vt:lpstr>Lösung – Blinkendes Herz mit Schleife</vt:lpstr>
      <vt:lpstr>Schleifen</vt:lpstr>
      <vt:lpstr>Aufgabe: Countdown</vt:lpstr>
      <vt:lpstr>Lösung: Countdown</vt:lpstr>
      <vt:lpstr>Arrays </vt:lpstr>
      <vt:lpstr>Arrays </vt:lpstr>
      <vt:lpstr>Aufgabe: Einkaufsliste</vt:lpstr>
      <vt:lpstr>Lösung: Einkaufsliste</vt:lpstr>
      <vt:lpstr>Auf ein Element im Array zugreifen</vt:lpstr>
      <vt:lpstr>Aufgabe</vt:lpstr>
      <vt:lpstr>Lösung</vt:lpstr>
      <vt:lpstr>Arrays </vt:lpstr>
      <vt:lpstr>Lösung Arrays</vt:lpstr>
      <vt:lpstr>Arrays - Erweitert</vt:lpstr>
      <vt:lpstr>PowerPoint Presentation</vt:lpstr>
      <vt:lpstr>PowerPoint Presentation</vt:lpstr>
      <vt:lpstr>Brettspiel</vt:lpstr>
      <vt:lpstr>Lösung Brettspiel</vt:lpstr>
      <vt:lpstr>Lösung Brettspiel</vt:lpstr>
      <vt:lpstr>Lösung Brettspiel</vt:lpstr>
      <vt:lpstr>Messenger – Erweitert / Galgenmännchen</vt:lpstr>
      <vt:lpstr>PowerPoint Presentation</vt:lpstr>
      <vt:lpstr>Vielen Dank! Auf bald!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</dc:title>
  <dc:creator>marcusjoost</dc:creator>
  <cp:lastModifiedBy>Cirak Vedran</cp:lastModifiedBy>
  <cp:revision>170</cp:revision>
  <dcterms:modified xsi:type="dcterms:W3CDTF">2019-10-14T08:11:10Z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0x01010000BB0C239739024EA3C296DF187C0FFD</vt:lpwstr>
  </property>
</Properties>
</file>